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56" r:id="rId2"/>
    <p:sldId id="272" r:id="rId3"/>
    <p:sldId id="265" r:id="rId4"/>
    <p:sldId id="259" r:id="rId5"/>
    <p:sldId id="260" r:id="rId6"/>
    <p:sldId id="270" r:id="rId7"/>
    <p:sldId id="269" r:id="rId8"/>
    <p:sldId id="271" r:id="rId9"/>
    <p:sldId id="273" r:id="rId10"/>
    <p:sldId id="274" r:id="rId11"/>
    <p:sldId id="275" r:id="rId12"/>
    <p:sldId id="276" r:id="rId13"/>
    <p:sldId id="261" r:id="rId14"/>
    <p:sldId id="262" r:id="rId15"/>
    <p:sldId id="263" r:id="rId16"/>
    <p:sldId id="264" r:id="rId17"/>
    <p:sldId id="266" r:id="rId18"/>
    <p:sldId id="267" r:id="rId19"/>
    <p:sldId id="268"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8F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5" autoAdjust="0"/>
    <p:restoredTop sz="94718" autoAdjust="0"/>
  </p:normalViewPr>
  <p:slideViewPr>
    <p:cSldViewPr>
      <p:cViewPr varScale="1">
        <p:scale>
          <a:sx n="102" d="100"/>
          <a:sy n="102" d="100"/>
        </p:scale>
        <p:origin x="202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86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9A1061-852B-4D2B-8E22-70CAEAA562B5}" type="datetimeFigureOut">
              <a:rPr lang="en-US" smtClean="0"/>
              <a:pPr/>
              <a:t>12/27/2021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C0887D-E9DD-4877-89AF-69C5719AC16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E23A3E-CBE0-4A6C-84B3-B9C082F87274}" type="datetimeFigureOut">
              <a:rPr lang="en-US" smtClean="0"/>
              <a:pPr/>
              <a:t>12/27/2021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FA6E71-9B3F-4869-A55F-91E753D1CD52}" type="slidenum">
              <a:rPr lang="en-US" smtClean="0"/>
              <a:pPr/>
              <a:t>‹#›</a:t>
            </a:fld>
            <a:endParaRPr lang="en-US"/>
          </a:p>
        </p:txBody>
      </p:sp>
    </p:spTree>
    <p:extLst>
      <p:ext uri="{BB962C8B-B14F-4D97-AF65-F5344CB8AC3E}">
        <p14:creationId xmlns:p14="http://schemas.microsoft.com/office/powerpoint/2010/main" val="860947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FA6E71-9B3F-4869-A55F-91E753D1CD52}" type="slidenum">
              <a:rPr lang="en-US" smtClean="0"/>
              <a:pPr/>
              <a:t>1</a:t>
            </a:fld>
            <a:endParaRPr lang="en-US"/>
          </a:p>
        </p:txBody>
      </p:sp>
    </p:spTree>
    <p:extLst>
      <p:ext uri="{BB962C8B-B14F-4D97-AF65-F5344CB8AC3E}">
        <p14:creationId xmlns:p14="http://schemas.microsoft.com/office/powerpoint/2010/main" val="267424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4775291" y="2116183"/>
            <a:ext cx="4118678"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3" name="Group 8">
            <a:extLst>
              <a:ext uri="{FF2B5EF4-FFF2-40B4-BE49-F238E27FC236}">
                <a16:creationId xmlns:a16="http://schemas.microsoft.com/office/drawing/2014/main" id="{C26C18C3-ED25-DD4B-BA72-24932D54DE37}"/>
              </a:ext>
            </a:extLst>
          </p:cNvPr>
          <p:cNvGrpSpPr>
            <a:grpSpLocks/>
          </p:cNvGrpSpPr>
          <p:nvPr/>
        </p:nvGrpSpPr>
        <p:grpSpPr bwMode="auto">
          <a:xfrm>
            <a:off x="1" y="758752"/>
            <a:ext cx="4574436"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4775291" y="4549554"/>
            <a:ext cx="4118678"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p:nvCxnSpPr>
        <p:spPr>
          <a:xfrm>
            <a:off x="4775291" y="4252111"/>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l">
    <p:bg>
      <p:bgPr>
        <a:solidFill>
          <a:schemeClr val="tx1"/>
        </a:solidFill>
        <a:effectLst/>
      </p:bgPr>
    </p:bg>
    <p:spTree>
      <p:nvGrpSpPr>
        <p:cNvPr id="1" name=""/>
        <p:cNvGrpSpPr/>
        <p:nvPr/>
      </p:nvGrpSpPr>
      <p:grpSpPr>
        <a:xfrm>
          <a:off x="0" y="0"/>
          <a:ext cx="0" cy="0"/>
          <a:chOff x="0" y="0"/>
          <a:chExt cx="0" cy="0"/>
        </a:xfrm>
      </p:grpSpPr>
      <p:grpSp>
        <p:nvGrpSpPr>
          <p:cNvPr id="5" name="Group 18">
            <a:extLst>
              <a:ext uri="{FF2B5EF4-FFF2-40B4-BE49-F238E27FC236}">
                <a16:creationId xmlns:a16="http://schemas.microsoft.com/office/drawing/2014/main" id="{BDEF3328-825B-3946-8472-DB93D6A32867}"/>
              </a:ext>
            </a:extLst>
          </p:cNvPr>
          <p:cNvGrpSpPr>
            <a:grpSpLocks/>
          </p:cNvGrpSpPr>
          <p:nvPr/>
        </p:nvGrpSpPr>
        <p:grpSpPr bwMode="auto">
          <a:xfrm rot="16200000" flipV="1">
            <a:off x="-369903" y="4270035"/>
            <a:ext cx="2959226" cy="2219420"/>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p:nvCxnSpPr>
        <p:spPr>
          <a:xfrm>
            <a:off x="71437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723017" y="2300984"/>
            <a:ext cx="3620384"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4772025" y="2300984"/>
            <a:ext cx="3573622"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723017" y="2799146"/>
            <a:ext cx="3620384"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4772025" y="2799146"/>
            <a:ext cx="356718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p:nvCxnSpPr>
        <p:spPr>
          <a:xfrm>
            <a:off x="477202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94C8536A-5BA9-4E22-B3AD-BA2915EB150F}" type="datetimeFigureOut">
              <a:rPr lang="en-US" smtClean="0"/>
              <a:pPr/>
              <a:t>12/27/2021</a:t>
            </a:fld>
            <a:endParaRPr lang="en-US"/>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col">
    <p:bg>
      <p:bgPr>
        <a:solidFill>
          <a:schemeClr val="tx1"/>
        </a:solidFill>
        <a:effectLst/>
      </p:bgPr>
    </p:bg>
    <p:spTree>
      <p:nvGrpSpPr>
        <p:cNvPr id="1" name=""/>
        <p:cNvGrpSpPr/>
        <p:nvPr/>
      </p:nvGrpSpPr>
      <p:grpSpPr>
        <a:xfrm>
          <a:off x="0" y="0"/>
          <a:ext cx="0" cy="0"/>
          <a:chOff x="0" y="0"/>
          <a:chExt cx="0" cy="0"/>
        </a:xfrm>
      </p:grpSpPr>
      <p:grpSp>
        <p:nvGrpSpPr>
          <p:cNvPr id="5" name="Group 36">
            <a:extLst>
              <a:ext uri="{FF2B5EF4-FFF2-40B4-BE49-F238E27FC236}">
                <a16:creationId xmlns:a16="http://schemas.microsoft.com/office/drawing/2014/main" id="{868B08E5-2F7C-7749-8BDF-386EAF974BB0}"/>
              </a:ext>
            </a:extLst>
          </p:cNvPr>
          <p:cNvGrpSpPr>
            <a:grpSpLocks/>
          </p:cNvGrpSpPr>
          <p:nvPr/>
        </p:nvGrpSpPr>
        <p:grpSpPr bwMode="auto">
          <a:xfrm rot="16200000" flipV="1">
            <a:off x="-369903" y="4270035"/>
            <a:ext cx="2959226" cy="2219420"/>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p:nvCxnSpPr>
        <p:spPr>
          <a:xfrm>
            <a:off x="71437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714375" y="2300156"/>
            <a:ext cx="2277358"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714375" y="2799146"/>
            <a:ext cx="227735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3427029" y="2300156"/>
            <a:ext cx="2277358"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3427029" y="2799146"/>
            <a:ext cx="228797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6140263" y="2300156"/>
            <a:ext cx="2277358"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6140263" y="2799146"/>
            <a:ext cx="227735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p:nvCxnSpPr>
        <p:spPr>
          <a:xfrm>
            <a:off x="3427029"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p:nvCxnSpPr>
        <p:spPr>
          <a:xfrm>
            <a:off x="6140263"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94C8536A-5BA9-4E22-B3AD-BA2915EB150F}" type="datetimeFigureOut">
              <a:rPr lang="en-US" smtClean="0"/>
              <a:pPr/>
              <a:t>12/27/2021</a:t>
            </a:fld>
            <a:endParaRPr lang="en-US"/>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p:nvCxnSpPr>
        <p:spPr>
          <a:xfrm>
            <a:off x="71437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714375" y="2656904"/>
            <a:ext cx="3629025" cy="574318"/>
          </a:xfrm>
        </p:spPr>
        <p:txBody>
          <a:bodyPr>
            <a:noAutofit/>
          </a:bodyPr>
          <a:lstStyle>
            <a:lvl1pPr marL="0" indent="0">
              <a:buNone/>
              <a:defRPr sz="1600">
                <a:latin typeface="+mn-lt"/>
              </a:defRPr>
            </a:lvl1pPr>
          </a:lstStyle>
          <a:p>
            <a:pPr lvl="0"/>
            <a:r>
              <a:rPr lang="en-US"/>
              <a:t>Click to edit Master text styles</a:t>
            </a:r>
          </a:p>
        </p:txBody>
      </p:sp>
      <p:grpSp>
        <p:nvGrpSpPr>
          <p:cNvPr id="7" name="Group 14">
            <a:extLst>
              <a:ext uri="{FF2B5EF4-FFF2-40B4-BE49-F238E27FC236}">
                <a16:creationId xmlns:a16="http://schemas.microsoft.com/office/drawing/2014/main" id="{C47A1EE0-4011-3749-B01C-FC489EEDF880}"/>
              </a:ext>
            </a:extLst>
          </p:cNvPr>
          <p:cNvGrpSpPr>
            <a:grpSpLocks/>
          </p:cNvGrpSpPr>
          <p:nvPr/>
        </p:nvGrpSpPr>
        <p:grpSpPr bwMode="auto">
          <a:xfrm rot="10800000">
            <a:off x="6652530" y="0"/>
            <a:ext cx="2493906"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714375" y="2286001"/>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715241" y="3841846"/>
            <a:ext cx="3629025"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715241" y="3470943"/>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714375" y="5017901"/>
            <a:ext cx="3629025"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714375" y="4646998"/>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4799735" y="2656904"/>
            <a:ext cx="3629025"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4799735" y="2286001"/>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4799735" y="3841846"/>
            <a:ext cx="3629025"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4799735" y="3470943"/>
            <a:ext cx="3629025"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94C8536A-5BA9-4E22-B3AD-BA2915EB150F}" type="datetimeFigureOut">
              <a:rPr lang="en-US" smtClean="0"/>
              <a:pPr/>
              <a:t>12/27/2021</a:t>
            </a:fld>
            <a:endParaRPr lang="en-US"/>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endParaRPr lang="en-US"/>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5172075" y="5102064"/>
            <a:ext cx="3686175"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5180718" y="3591099"/>
            <a:ext cx="3677533"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5180718" y="2173659"/>
            <a:ext cx="3677533"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p:nvCxnSpPr>
        <p:spPr>
          <a:xfrm>
            <a:off x="5172075" y="3233703"/>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4572000" cy="6858000"/>
          </a:xfrm>
        </p:spPr>
        <p:txBody>
          <a:bodyPr/>
          <a:lstStyle/>
          <a:p>
            <a:r>
              <a:rPr lang="en-US"/>
              <a:t>Click icon to add picture</a:t>
            </a:r>
            <a:endParaRPr lang="en-US" dirty="0"/>
          </a:p>
        </p:txBody>
      </p:sp>
      <p:grpSp>
        <p:nvGrpSpPr>
          <p:cNvPr id="2" name="Group 29">
            <a:extLst>
              <a:ext uri="{FF2B5EF4-FFF2-40B4-BE49-F238E27FC236}">
                <a16:creationId xmlns:a16="http://schemas.microsoft.com/office/drawing/2014/main" id="{FFEF81ED-50DF-3946-87D9-407C13C3CE9F}"/>
              </a:ext>
            </a:extLst>
          </p:cNvPr>
          <p:cNvGrpSpPr>
            <a:grpSpLocks/>
          </p:cNvGrpSpPr>
          <p:nvPr/>
        </p:nvGrpSpPr>
        <p:grpSpPr bwMode="auto">
          <a:xfrm rot="10800000">
            <a:off x="6652530" y="0"/>
            <a:ext cx="2493906"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4C8536A-5BA9-4E22-B3AD-BA2915EB150F}" type="datetimeFigureOut">
              <a:rPr lang="en-US" smtClean="0"/>
              <a:pPr/>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ADC37-BB79-4AB0-8D95-3081D06B61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5" name="Group 5">
            <a:extLst>
              <a:ext uri="{FF2B5EF4-FFF2-40B4-BE49-F238E27FC236}">
                <a16:creationId xmlns:a16="http://schemas.microsoft.com/office/drawing/2014/main" id="{806C6F65-35CD-D64B-992A-0C1C1E00384D}"/>
              </a:ext>
            </a:extLst>
          </p:cNvPr>
          <p:cNvGrpSpPr/>
          <p:nvPr/>
        </p:nvGrpSpPr>
        <p:grpSpPr>
          <a:xfrm>
            <a:off x="4772025" y="0"/>
            <a:ext cx="4371974"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p:nvCxnSpPr>
        <p:spPr>
          <a:xfrm>
            <a:off x="714375" y="1934655"/>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714375" y="2818296"/>
            <a:ext cx="16002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714375" y="2209801"/>
            <a:ext cx="16002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p:nvCxnSpPr>
        <p:spPr>
          <a:xfrm>
            <a:off x="2747282"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2747282" y="2818296"/>
            <a:ext cx="1596118"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2747282" y="2209801"/>
            <a:ext cx="1596118"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p:nvCxnSpPr>
        <p:spPr>
          <a:xfrm>
            <a:off x="714375" y="4248119"/>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714375" y="5131299"/>
            <a:ext cx="16002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714375" y="4522804"/>
            <a:ext cx="16002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p:nvCxnSpPr>
        <p:spPr>
          <a:xfrm>
            <a:off x="2747282" y="4252111"/>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2747282" y="5131299"/>
            <a:ext cx="1596118"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2747282" y="4522804"/>
            <a:ext cx="1596118"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p:nvCxnSpPr>
        <p:spPr>
          <a:xfrm>
            <a:off x="4775291" y="4252111"/>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4775291" y="5131299"/>
            <a:ext cx="1596934"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4775291" y="4522804"/>
            <a:ext cx="1596934"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94C8536A-5BA9-4E22-B3AD-BA2915EB150F}" type="datetimeFigureOut">
              <a:rPr lang="en-US" smtClean="0"/>
              <a:pPr/>
              <a:t>12/27/2021</a:t>
            </a:fld>
            <a:endParaRPr lang="en-US"/>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endParaRPr lang="en-US"/>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grpSp>
        <p:nvGrpSpPr>
          <p:cNvPr id="5" name="Group 12">
            <a:extLst>
              <a:ext uri="{FF2B5EF4-FFF2-40B4-BE49-F238E27FC236}">
                <a16:creationId xmlns:a16="http://schemas.microsoft.com/office/drawing/2014/main" id="{C82066DD-D313-D148-89C7-338EB873A730}"/>
              </a:ext>
            </a:extLst>
          </p:cNvPr>
          <p:cNvGrpSpPr>
            <a:grpSpLocks/>
          </p:cNvGrpSpPr>
          <p:nvPr/>
        </p:nvGrpSpPr>
        <p:grpSpPr bwMode="auto">
          <a:xfrm rot="16200000" flipV="1">
            <a:off x="-369903" y="4270035"/>
            <a:ext cx="2959226" cy="2219420"/>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4572000" y="-22543"/>
            <a:ext cx="4572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p:nvCxnSpPr>
        <p:spPr>
          <a:xfrm>
            <a:off x="714375" y="1939108"/>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714375" y="2289363"/>
            <a:ext cx="3429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94C8536A-5BA9-4E22-B3AD-BA2915EB150F}" type="datetimeFigureOut">
              <a:rPr lang="en-US" smtClean="0"/>
              <a:pPr/>
              <a:t>12/27/2021</a:t>
            </a:fld>
            <a:endParaRPr lang="en-US"/>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9143999"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5395458" y="3045438"/>
            <a:ext cx="3706108"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p:nvCxnSpPr>
        <p:spPr>
          <a:xfrm>
            <a:off x="5366041" y="4003877"/>
            <a:ext cx="16002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 name="Group 21">
            <a:extLst>
              <a:ext uri="{FF2B5EF4-FFF2-40B4-BE49-F238E27FC236}">
                <a16:creationId xmlns:a16="http://schemas.microsoft.com/office/drawing/2014/main" id="{F4CB38BE-0FF2-694C-AA3C-D73DBF7C332C}"/>
              </a:ext>
            </a:extLst>
          </p:cNvPr>
          <p:cNvGrpSpPr>
            <a:grpSpLocks/>
          </p:cNvGrpSpPr>
          <p:nvPr/>
        </p:nvGrpSpPr>
        <p:grpSpPr bwMode="auto">
          <a:xfrm rot="10800000">
            <a:off x="7132320" y="-3"/>
            <a:ext cx="2011679"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714375" y="1939108"/>
            <a:ext cx="7764608"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94C8536A-5BA9-4E22-B3AD-BA2915EB150F}" type="datetimeFigureOut">
              <a:rPr lang="en-US" smtClean="0"/>
              <a:pPr/>
              <a:t>12/27/2021</a:t>
            </a:fld>
            <a:endParaRPr lang="en-US"/>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714375" y="2209801"/>
            <a:ext cx="771525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94C8536A-5BA9-4E22-B3AD-BA2915EB150F}" type="datetimeFigureOut">
              <a:rPr lang="en-US" smtClean="0"/>
              <a:pPr/>
              <a:t>12/27/2021</a:t>
            </a:fld>
            <a:endParaRPr lang="en-US"/>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723016" y="2476501"/>
            <a:ext cx="534924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p:nvSpPr>
        <p:spPr>
          <a:xfrm>
            <a:off x="524961" y="548291"/>
            <a:ext cx="1192029" cy="3170099"/>
          </a:xfrm>
          <a:prstGeom prst="rect">
            <a:avLst/>
          </a:prstGeom>
          <a:noFill/>
        </p:spPr>
        <p:txBody>
          <a:bodyPr wrap="square" rtlCol="0">
            <a:spAutoFit/>
          </a:bodyPr>
          <a:lstStyle/>
          <a:p>
            <a:r>
              <a:rPr lang="en-US" sz="20000" b="1" dirty="0">
                <a:solidFill>
                  <a:schemeClr val="bg1"/>
                </a:solidFill>
              </a:rPr>
              <a:t>“</a:t>
            </a:r>
          </a:p>
        </p:txBody>
      </p:sp>
      <p:grpSp>
        <p:nvGrpSpPr>
          <p:cNvPr id="2" name="Group 17">
            <a:extLst>
              <a:ext uri="{FF2B5EF4-FFF2-40B4-BE49-F238E27FC236}">
                <a16:creationId xmlns:a16="http://schemas.microsoft.com/office/drawing/2014/main" id="{6ACB4ADD-D9F4-984E-B29D-A2CF6D19E810}"/>
              </a:ext>
            </a:extLst>
          </p:cNvPr>
          <p:cNvGrpSpPr/>
          <p:nvPr/>
        </p:nvGrpSpPr>
        <p:grpSpPr>
          <a:xfrm>
            <a:off x="4772025" y="0"/>
            <a:ext cx="4371974"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3" name="Group 23">
            <a:extLst>
              <a:ext uri="{FF2B5EF4-FFF2-40B4-BE49-F238E27FC236}">
                <a16:creationId xmlns:a16="http://schemas.microsoft.com/office/drawing/2014/main" id="{669A90A7-BF26-684E-8C8B-638053DA1234}"/>
              </a:ext>
            </a:extLst>
          </p:cNvPr>
          <p:cNvGrpSpPr>
            <a:grpSpLocks/>
          </p:cNvGrpSpPr>
          <p:nvPr/>
        </p:nvGrpSpPr>
        <p:grpSpPr bwMode="auto">
          <a:xfrm rot="16200000" flipV="1">
            <a:off x="-369903" y="4270035"/>
            <a:ext cx="2959226" cy="2219420"/>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p:bg>
      <p:bgPr>
        <a:solidFill>
          <a:schemeClr val="tx1"/>
        </a:solidFill>
        <a:effectLst/>
      </p:bgPr>
    </p:bg>
    <p:spTree>
      <p:nvGrpSpPr>
        <p:cNvPr id="1" name=""/>
        <p:cNvGrpSpPr/>
        <p:nvPr/>
      </p:nvGrpSpPr>
      <p:grpSpPr>
        <a:xfrm>
          <a:off x="0" y="0"/>
          <a:ext cx="0" cy="0"/>
          <a:chOff x="0" y="0"/>
          <a:chExt cx="0" cy="0"/>
        </a:xfrm>
      </p:grpSpPr>
      <p:grpSp>
        <p:nvGrpSpPr>
          <p:cNvPr id="5" name="Group 24">
            <a:extLst>
              <a:ext uri="{FF2B5EF4-FFF2-40B4-BE49-F238E27FC236}">
                <a16:creationId xmlns:a16="http://schemas.microsoft.com/office/drawing/2014/main" id="{A7D9F21A-75CF-6045-8FA1-C4F4E21B699C}"/>
              </a:ext>
            </a:extLst>
          </p:cNvPr>
          <p:cNvGrpSpPr>
            <a:grpSpLocks/>
          </p:cNvGrpSpPr>
          <p:nvPr/>
        </p:nvGrpSpPr>
        <p:grpSpPr bwMode="auto">
          <a:xfrm rot="16200000" flipV="1">
            <a:off x="-369903" y="4270035"/>
            <a:ext cx="2959226" cy="2219420"/>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715701" y="2572883"/>
            <a:ext cx="1588684"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723017" y="879064"/>
            <a:ext cx="5649208"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p:nvCxnSpPr>
        <p:spPr>
          <a:xfrm>
            <a:off x="714375" y="1939108"/>
            <a:ext cx="16002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2743710" y="2572883"/>
            <a:ext cx="1588684"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714375" y="5393169"/>
            <a:ext cx="16002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714375" y="4986746"/>
            <a:ext cx="16002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2747282" y="5393169"/>
            <a:ext cx="1596118"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2747282" y="4986746"/>
            <a:ext cx="1596118"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4775291" y="5393169"/>
            <a:ext cx="1596934"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4775291" y="4986746"/>
            <a:ext cx="1596934"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6832691" y="5393169"/>
            <a:ext cx="1596934"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6832691" y="4986746"/>
            <a:ext cx="1596934"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6" name="Group 22">
            <a:extLst>
              <a:ext uri="{FF2B5EF4-FFF2-40B4-BE49-F238E27FC236}">
                <a16:creationId xmlns:a16="http://schemas.microsoft.com/office/drawing/2014/main" id="{EFD0B2D5-B3C2-D847-A220-86CB6A37E418}"/>
              </a:ext>
            </a:extLst>
          </p:cNvPr>
          <p:cNvGrpSpPr/>
          <p:nvPr/>
        </p:nvGrpSpPr>
        <p:grpSpPr>
          <a:xfrm>
            <a:off x="4772025" y="0"/>
            <a:ext cx="4371974"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4771719" y="2572883"/>
            <a:ext cx="1588684"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6834018" y="2572883"/>
            <a:ext cx="1588684"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94C8536A-5BA9-4E22-B3AD-BA2915EB150F}" type="datetimeFigureOut">
              <a:rPr lang="en-US" smtClean="0"/>
              <a:pPr/>
              <a:t>12/27/2021</a:t>
            </a:fld>
            <a:endParaRPr lang="en-US"/>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endParaRPr lang="en-US"/>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p:nvCxnSpPr>
        <p:spPr>
          <a:xfrm flipH="1">
            <a:off x="784469" y="2213783"/>
            <a:ext cx="16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p:nvCxnSpPr>
        <p:spPr>
          <a:xfrm flipH="1">
            <a:off x="4635370" y="2213783"/>
            <a:ext cx="8327"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p:nvCxnSpPr>
        <p:spPr>
          <a:xfrm flipH="1">
            <a:off x="6559217" y="3904712"/>
            <a:ext cx="16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p:nvCxnSpPr>
        <p:spPr>
          <a:xfrm flipH="1">
            <a:off x="2708317" y="3895941"/>
            <a:ext cx="16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723017" y="879064"/>
            <a:ext cx="3706108"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972716" y="2934856"/>
            <a:ext cx="16002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972716" y="2568687"/>
            <a:ext cx="16002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2923349" y="5087328"/>
            <a:ext cx="16002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2923349" y="4701909"/>
            <a:ext cx="16002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6751283" y="5087328"/>
            <a:ext cx="16002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6751283" y="4701909"/>
            <a:ext cx="16002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4828607" y="2934856"/>
            <a:ext cx="16002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4828607" y="2568687"/>
            <a:ext cx="16002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p:nvCxnSpPr>
        <p:spPr>
          <a:xfrm>
            <a:off x="725767" y="3968780"/>
            <a:ext cx="7706608"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p:nvSpPr>
        <p:spPr>
          <a:xfrm>
            <a:off x="723243" y="3883242"/>
            <a:ext cx="122453"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p:nvSpPr>
        <p:spPr>
          <a:xfrm>
            <a:off x="2648693" y="3892013"/>
            <a:ext cx="122453"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p:nvSpPr>
        <p:spPr>
          <a:xfrm>
            <a:off x="4574143" y="3883242"/>
            <a:ext cx="122453"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p:nvSpPr>
        <p:spPr>
          <a:xfrm>
            <a:off x="6499594" y="3892013"/>
            <a:ext cx="122453"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94C8536A-5BA9-4E22-B3AD-BA2915EB150F}" type="datetimeFigureOut">
              <a:rPr lang="en-US" smtClean="0"/>
              <a:pPr/>
              <a:t>12/27/2021</a:t>
            </a:fld>
            <a:endParaRPr lang="en-US"/>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endParaRPr lang="en-US"/>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0AEADC37-BB79-4AB0-8D95-3081D06B6187}" type="slidenum">
              <a:rPr lang="en-US" smtClean="0"/>
              <a:pPr/>
              <a:t>‹#›</a:t>
            </a:fld>
            <a:endParaRPr lang="en-US"/>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728662" y="1825625"/>
            <a:ext cx="778668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714375" y="365126"/>
            <a:ext cx="780097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244090" y="6332221"/>
            <a:ext cx="984885" cy="247651"/>
          </a:xfrm>
          <a:prstGeom prst="rect">
            <a:avLst/>
          </a:prstGeom>
        </p:spPr>
        <p:txBody>
          <a:bodyPr vert="horz" lIns="0" tIns="0" rIns="0" bIns="0" rtlCol="0" anchor="t" anchorCtr="0"/>
          <a:lstStyle>
            <a:lvl1pPr algn="l">
              <a:defRPr sz="1100" b="0" i="0">
                <a:solidFill>
                  <a:schemeClr val="bg1"/>
                </a:solidFill>
                <a:latin typeface="+mn-lt"/>
              </a:defRPr>
            </a:lvl1pPr>
          </a:lstStyle>
          <a:p>
            <a:fld id="{94C8536A-5BA9-4E22-B3AD-BA2915EB150F}" type="datetimeFigureOut">
              <a:rPr lang="en-US" smtClean="0"/>
              <a:pPr/>
              <a:t>12/27/2021</a:t>
            </a:fld>
            <a:endParaRPr lang="en-US"/>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121092" y="6332221"/>
            <a:ext cx="1122998" cy="247651"/>
          </a:xfrm>
          <a:prstGeom prst="rect">
            <a:avLst/>
          </a:prstGeom>
        </p:spPr>
        <p:txBody>
          <a:bodyPr vert="horz" lIns="0" tIns="0" rIns="0" bIns="0" rtlCol="0" anchor="t" anchorCtr="0"/>
          <a:lstStyle>
            <a:lvl1pPr algn="l">
              <a:defRPr sz="1100" b="0" i="0">
                <a:solidFill>
                  <a:schemeClr val="bg1"/>
                </a:solidFill>
                <a:latin typeface="+mj-lt"/>
              </a:defRPr>
            </a:lvl1pPr>
          </a:lstStyle>
          <a:p>
            <a:endParaRPr lang="en-US"/>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728663" y="6332221"/>
            <a:ext cx="392430" cy="247651"/>
          </a:xfrm>
          <a:prstGeom prst="rect">
            <a:avLst/>
          </a:prstGeom>
        </p:spPr>
        <p:txBody>
          <a:bodyPr vert="horz" lIns="0" tIns="0" rIns="0" bIns="0" rtlCol="0" anchor="t" anchorCtr="0"/>
          <a:lstStyle>
            <a:lvl1pPr algn="l">
              <a:defRPr sz="1100" b="0" i="0">
                <a:solidFill>
                  <a:schemeClr val="bg1"/>
                </a:solidFill>
                <a:latin typeface="+mn-lt"/>
              </a:defRPr>
            </a:lvl1pPr>
          </a:lstStyle>
          <a:p>
            <a:fld id="{0AEADC37-BB79-4AB0-8D95-3081D06B6187}"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4800" y="152400"/>
            <a:ext cx="8686800" cy="6340197"/>
          </a:xfrm>
          <a:prstGeom prst="rect">
            <a:avLst/>
          </a:prstGeom>
          <a:noFill/>
        </p:spPr>
        <p:txBody>
          <a:bodyPr wrap="square" rtlCol="0">
            <a:spAutoFit/>
          </a:bodyPr>
          <a:lstStyle/>
          <a:p>
            <a:pPr algn="ctr"/>
            <a:endParaRPr lang="en-US" sz="2800" b="1" dirty="0">
              <a:solidFill>
                <a:srgbClr val="00B0F0"/>
              </a:solidFill>
              <a:latin typeface="Times New Roman" panose="02020603050405020304" pitchFamily="18" charset="0"/>
              <a:cs typeface="Times New Roman" panose="02020603050405020304" pitchFamily="18" charset="0"/>
            </a:endParaRPr>
          </a:p>
          <a:p>
            <a:pPr algn="ctr"/>
            <a:endParaRPr lang="en-US" sz="2800" b="1" dirty="0">
              <a:solidFill>
                <a:srgbClr val="00B0F0"/>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r>
              <a:rPr lang="en-US" sz="2000" b="1" dirty="0">
                <a:solidFill>
                  <a:srgbClr val="0070C0"/>
                </a:solidFill>
                <a:latin typeface="Times New Roman" panose="02020603050405020304" pitchFamily="18" charset="0"/>
                <a:cs typeface="Times New Roman" panose="02020603050405020304" pitchFamily="18" charset="0"/>
              </a:rPr>
              <a:t>Project name</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Unstructured breast mammogram data analysis using convolutional approach for effective classification and detection</a:t>
            </a:r>
          </a:p>
          <a:p>
            <a:pPr algn="ctr"/>
            <a:r>
              <a:rPr lang="en-US" sz="2000" dirty="0">
                <a:solidFill>
                  <a:schemeClr val="bg1"/>
                </a:solidFill>
                <a:latin typeface="Times New Roman" panose="02020603050405020304" pitchFamily="18" charset="0"/>
                <a:cs typeface="Times New Roman" panose="02020603050405020304" pitchFamily="18" charset="0"/>
              </a:rPr>
              <a:t> </a:t>
            </a:r>
          </a:p>
          <a:p>
            <a:pPr algn="ctr"/>
            <a:r>
              <a:rPr lang="en-US" sz="2000" b="1" dirty="0">
                <a:solidFill>
                  <a:srgbClr val="0070C0"/>
                </a:solidFill>
                <a:latin typeface="Times New Roman" panose="02020603050405020304" pitchFamily="18" charset="0"/>
                <a:cs typeface="Times New Roman" panose="02020603050405020304" pitchFamily="18" charset="0"/>
              </a:rPr>
              <a:t>Project guide</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Mr. Debkumar Chowdhury</a:t>
            </a: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rgbClr val="00B0F0"/>
              </a:solidFill>
              <a:latin typeface="Times New Roman" panose="02020603050405020304" pitchFamily="18" charset="0"/>
              <a:cs typeface="Times New Roman" panose="02020603050405020304" pitchFamily="18" charset="0"/>
            </a:endParaRPr>
          </a:p>
          <a:p>
            <a:pPr algn="ctr"/>
            <a:endParaRPr lang="en-US" b="1" dirty="0">
              <a:solidFill>
                <a:srgbClr val="0070C0"/>
              </a:solidFill>
              <a:latin typeface="Times New Roman" panose="02020603050405020304" pitchFamily="18" charset="0"/>
              <a:cs typeface="Times New Roman" panose="02020603050405020304" pitchFamily="18" charset="0"/>
            </a:endParaRPr>
          </a:p>
          <a:p>
            <a:pPr algn="ctr"/>
            <a:r>
              <a:rPr lang="en-US" b="1" dirty="0">
                <a:solidFill>
                  <a:srgbClr val="0070C0"/>
                </a:solidFill>
                <a:latin typeface="Times New Roman" panose="02020603050405020304" pitchFamily="18" charset="0"/>
                <a:cs typeface="Times New Roman" panose="02020603050405020304" pitchFamily="18" charset="0"/>
              </a:rPr>
              <a:t>Department of Computer Science</a:t>
            </a:r>
          </a:p>
          <a:p>
            <a:pPr algn="ctr"/>
            <a:r>
              <a:rPr lang="en-US" b="1" dirty="0">
                <a:solidFill>
                  <a:srgbClr val="0070C0"/>
                </a:solidFill>
                <a:latin typeface="Times New Roman" panose="02020603050405020304" pitchFamily="18" charset="0"/>
                <a:cs typeface="Times New Roman" panose="02020603050405020304" pitchFamily="18" charset="0"/>
              </a:rPr>
              <a:t>University of Engineering &amp; Management, Kolkata</a:t>
            </a:r>
          </a:p>
        </p:txBody>
      </p:sp>
      <p:graphicFrame>
        <p:nvGraphicFramePr>
          <p:cNvPr id="27" name="Table 26"/>
          <p:cNvGraphicFramePr>
            <a:graphicFrameLocks noGrp="1"/>
          </p:cNvGraphicFramePr>
          <p:nvPr>
            <p:extLst>
              <p:ext uri="{D42A27DB-BD31-4B8C-83A1-F6EECF244321}">
                <p14:modId xmlns:p14="http://schemas.microsoft.com/office/powerpoint/2010/main" val="511946251"/>
              </p:ext>
            </p:extLst>
          </p:nvPr>
        </p:nvGraphicFramePr>
        <p:xfrm>
          <a:off x="1295400" y="3200400"/>
          <a:ext cx="6553200" cy="2416135"/>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311828">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Tirtharaj</a:t>
                      </a:r>
                      <a:r>
                        <a:rPr lang="en-US" sz="1800" b="0" baseline="0" dirty="0">
                          <a:solidFill>
                            <a:schemeClr val="bg1"/>
                          </a:solidFill>
                          <a:latin typeface="Times New Roman" panose="02020603050405020304" pitchFamily="18" charset="0"/>
                          <a:cs typeface="Times New Roman" panose="02020603050405020304" pitchFamily="18" charset="0"/>
                        </a:rPr>
                        <a:t> Sinha</a:t>
                      </a:r>
                      <a:endParaRPr lang="en-US"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74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12019009001134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Anurag Unnikannan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3J</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09</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12019009001281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Susmit 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3J</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72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12019009022078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Siddhartha</a:t>
                      </a:r>
                      <a:r>
                        <a:rPr lang="en-US" sz="1800" b="0" baseline="0" dirty="0">
                          <a:solidFill>
                            <a:schemeClr val="bg1"/>
                          </a:solidFill>
                          <a:latin typeface="Times New Roman" panose="02020603050405020304" pitchFamily="18" charset="0"/>
                          <a:cs typeface="Times New Roman" panose="02020603050405020304" pitchFamily="18" charset="0"/>
                        </a:rPr>
                        <a:t> Bose</a:t>
                      </a:r>
                      <a:endParaRPr lang="en-US"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58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12019009022034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Arnobrata</a:t>
                      </a:r>
                      <a:r>
                        <a:rPr lang="en-US" sz="1800" b="0" baseline="0" dirty="0">
                          <a:solidFill>
                            <a:schemeClr val="bg1"/>
                          </a:solidFill>
                          <a:latin typeface="Times New Roman" panose="02020603050405020304" pitchFamily="18" charset="0"/>
                          <a:cs typeface="Times New Roman" panose="02020603050405020304" pitchFamily="18" charset="0"/>
                        </a:rPr>
                        <a:t> Ghosh</a:t>
                      </a:r>
                      <a:endParaRPr lang="en-US"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12019009001398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0075">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Devesh</a:t>
                      </a:r>
                      <a:r>
                        <a:rPr lang="en-US" sz="1800" b="0" baseline="0" dirty="0">
                          <a:solidFill>
                            <a:schemeClr val="bg1"/>
                          </a:solidFill>
                          <a:latin typeface="Times New Roman" panose="02020603050405020304" pitchFamily="18" charset="0"/>
                          <a:cs typeface="Times New Roman" panose="02020603050405020304" pitchFamily="18" charset="0"/>
                        </a:rPr>
                        <a:t> Raj</a:t>
                      </a:r>
                      <a:endParaRPr lang="en-US"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3C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dirty="0">
                          <a:solidFill>
                            <a:schemeClr val="bg1"/>
                          </a:solidFill>
                          <a:latin typeface="Times New Roman" panose="02020603050405020304" pitchFamily="18" charset="0"/>
                          <a:cs typeface="Times New Roman" panose="02020603050405020304" pitchFamily="18" charset="0"/>
                        </a:rPr>
                        <a:t>12019009022196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pic>
        <p:nvPicPr>
          <p:cNvPr id="28" name="Picture 27">
            <a:extLst>
              <a:ext uri="{FF2B5EF4-FFF2-40B4-BE49-F238E27FC236}">
                <a16:creationId xmlns:a16="http://schemas.microsoft.com/office/drawing/2014/main" id="{B4755C03-0EE5-43BE-AA86-AA4A4FCA29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228600"/>
            <a:ext cx="1772873" cy="144780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0FF7E8E-5171-44A2-B9DF-DB59ACA35A3C}"/>
              </a:ext>
            </a:extLst>
          </p:cNvPr>
          <p:cNvSpPr/>
          <p:nvPr/>
        </p:nvSpPr>
        <p:spPr>
          <a:xfrm>
            <a:off x="457200" y="1600200"/>
            <a:ext cx="2057400"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Content Placeholder 3">
            <a:extLst>
              <a:ext uri="{FF2B5EF4-FFF2-40B4-BE49-F238E27FC236}">
                <a16:creationId xmlns:a16="http://schemas.microsoft.com/office/drawing/2014/main" id="{4840937E-C5D6-4116-A4B0-4C0D02EF5A5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112919" y="3815080"/>
            <a:ext cx="3277057" cy="2305372"/>
          </a:xfrm>
          <a:prstGeom prst="rect">
            <a:avLst/>
          </a:prstGeom>
          <a:noFill/>
          <a:ln>
            <a:noFill/>
          </a:ln>
        </p:spPr>
      </p:pic>
      <p:pic>
        <p:nvPicPr>
          <p:cNvPr id="18" name="Picture 17">
            <a:extLst>
              <a:ext uri="{FF2B5EF4-FFF2-40B4-BE49-F238E27FC236}">
                <a16:creationId xmlns:a16="http://schemas.microsoft.com/office/drawing/2014/main" id="{0CFCBF1E-87D4-4C89-ABA2-45D877427D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07560" y="3789680"/>
            <a:ext cx="3806780" cy="2305372"/>
          </a:xfrm>
          <a:prstGeom prst="rect">
            <a:avLst/>
          </a:prstGeom>
          <a:noFill/>
          <a:ln>
            <a:noFill/>
          </a:ln>
        </p:spPr>
      </p:pic>
      <p:sp>
        <p:nvSpPr>
          <p:cNvPr id="20" name="TextBox 19">
            <a:extLst>
              <a:ext uri="{FF2B5EF4-FFF2-40B4-BE49-F238E27FC236}">
                <a16:creationId xmlns:a16="http://schemas.microsoft.com/office/drawing/2014/main" id="{16517A80-A404-40AF-BC49-C950F96F172B}"/>
              </a:ext>
            </a:extLst>
          </p:cNvPr>
          <p:cNvSpPr txBox="1"/>
          <p:nvPr/>
        </p:nvSpPr>
        <p:spPr>
          <a:xfrm>
            <a:off x="1499228" y="6120452"/>
            <a:ext cx="2504438" cy="307777"/>
          </a:xfrm>
          <a:prstGeom prst="rect">
            <a:avLst/>
          </a:prstGeom>
          <a:noFill/>
        </p:spPr>
        <p:txBody>
          <a:bodyPr wrap="square">
            <a:spAutoFit/>
          </a:bodyPr>
          <a:lstStyle/>
          <a:p>
            <a:pPr rtl="0"/>
            <a:r>
              <a:rPr lang="en-US" sz="1400" b="1" i="0" u="none" strike="noStrike" kern="1200" baseline="0" dirty="0">
                <a:solidFill>
                  <a:srgbClr val="000000"/>
                </a:solidFill>
                <a:latin typeface="Times New Roman" panose="02020603050405020304" pitchFamily="18" charset="0"/>
              </a:rPr>
              <a:t>Fig. 3. </a:t>
            </a:r>
            <a:r>
              <a:rPr lang="en-US" sz="1400" b="0" i="0" u="none" strike="noStrike" kern="1200" baseline="0" dirty="0">
                <a:solidFill>
                  <a:srgbClr val="000000"/>
                </a:solidFill>
                <a:latin typeface="Times New Roman" panose="02020603050405020304" pitchFamily="18" charset="0"/>
              </a:rPr>
              <a:t>Malignant images</a:t>
            </a:r>
            <a:endParaRPr lang="en-US" sz="1400" b="0" i="0" u="none" strike="noStrike" kern="1200" baseline="0" dirty="0">
              <a:solidFill>
                <a:srgbClr val="000000"/>
              </a:solidFill>
              <a:latin typeface="Calibri" panose="020F0502020204030204" pitchFamily="34" charset="0"/>
            </a:endParaRPr>
          </a:p>
        </p:txBody>
      </p:sp>
      <p:sp>
        <p:nvSpPr>
          <p:cNvPr id="21" name="TextBox 20">
            <a:extLst>
              <a:ext uri="{FF2B5EF4-FFF2-40B4-BE49-F238E27FC236}">
                <a16:creationId xmlns:a16="http://schemas.microsoft.com/office/drawing/2014/main" id="{DCEEB8FC-B043-4C13-8CE0-645950E55F17}"/>
              </a:ext>
            </a:extLst>
          </p:cNvPr>
          <p:cNvSpPr txBox="1"/>
          <p:nvPr/>
        </p:nvSpPr>
        <p:spPr>
          <a:xfrm>
            <a:off x="5377183" y="6084892"/>
            <a:ext cx="2504438" cy="307777"/>
          </a:xfrm>
          <a:prstGeom prst="rect">
            <a:avLst/>
          </a:prstGeom>
          <a:noFill/>
        </p:spPr>
        <p:txBody>
          <a:bodyPr wrap="square">
            <a:spAutoFit/>
          </a:bodyPr>
          <a:lstStyle/>
          <a:p>
            <a:pPr rtl="0"/>
            <a:r>
              <a:rPr lang="en-US" sz="1400" b="1" i="0" u="none" strike="noStrike" kern="1200" baseline="0" dirty="0">
                <a:solidFill>
                  <a:srgbClr val="000000"/>
                </a:solidFill>
                <a:latin typeface="Times New Roman" panose="02020603050405020304" pitchFamily="18" charset="0"/>
              </a:rPr>
              <a:t>Fig. 4. Non-</a:t>
            </a:r>
            <a:r>
              <a:rPr lang="en-US" sz="1400" dirty="0">
                <a:solidFill>
                  <a:srgbClr val="000000"/>
                </a:solidFill>
                <a:latin typeface="Times New Roman" panose="02020603050405020304" pitchFamily="18" charset="0"/>
              </a:rPr>
              <a:t>m</a:t>
            </a:r>
            <a:r>
              <a:rPr lang="en-US" sz="1400" b="0" i="0" u="none" strike="noStrike" kern="1200" baseline="0" dirty="0">
                <a:solidFill>
                  <a:srgbClr val="000000"/>
                </a:solidFill>
                <a:latin typeface="Times New Roman" panose="02020603050405020304" pitchFamily="18" charset="0"/>
              </a:rPr>
              <a:t>alignant images</a:t>
            </a:r>
            <a:endParaRPr lang="en-US" sz="1400" b="0" i="0" u="none" strike="noStrike" kern="1200" baseline="0" dirty="0">
              <a:solidFill>
                <a:srgbClr val="000000"/>
              </a:solidFill>
              <a:latin typeface="Calibri" panose="020F0502020204030204" pitchFamily="34" charset="0"/>
            </a:endParaRPr>
          </a:p>
        </p:txBody>
      </p:sp>
      <p:sp>
        <p:nvSpPr>
          <p:cNvPr id="23" name="TextBox 22">
            <a:extLst>
              <a:ext uri="{FF2B5EF4-FFF2-40B4-BE49-F238E27FC236}">
                <a16:creationId xmlns:a16="http://schemas.microsoft.com/office/drawing/2014/main" id="{A6D2FF4B-B9C7-465A-989F-6F32BD0BAA56}"/>
              </a:ext>
            </a:extLst>
          </p:cNvPr>
          <p:cNvSpPr txBox="1"/>
          <p:nvPr/>
        </p:nvSpPr>
        <p:spPr>
          <a:xfrm>
            <a:off x="352955" y="762948"/>
            <a:ext cx="7301421" cy="1569660"/>
          </a:xfrm>
          <a:prstGeom prst="rect">
            <a:avLst/>
          </a:prstGeom>
          <a:noFill/>
        </p:spPr>
        <p:txBody>
          <a:bodyPr wrap="square">
            <a:spAutoFit/>
          </a:bodyPr>
          <a:lstStyle/>
          <a:p>
            <a:pPr algn="just"/>
            <a:r>
              <a:rPr lang="en-US" sz="1600" b="1" dirty="0">
                <a:solidFill>
                  <a:schemeClr val="bg1"/>
                </a:solidFill>
                <a:latin typeface="Times New Roman" panose="02020603050405020304" pitchFamily="18" charset="0"/>
                <a:cs typeface="Times New Roman" panose="02020603050405020304" pitchFamily="18" charset="0"/>
              </a:rPr>
              <a:t>	4.1.2. Image Reading</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At first  malignant and  non-malignant images (410,130) and pre-masked images (209,133) are collected from the dataset to calculate the mammogram classification and detection.</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After reading the images they were partitioned into two categories ‘Yes’(malignant) and ‘No’(non-malignant)</a:t>
            </a:r>
          </a:p>
        </p:txBody>
      </p:sp>
    </p:spTree>
    <p:extLst>
      <p:ext uri="{BB962C8B-B14F-4D97-AF65-F5344CB8AC3E}">
        <p14:creationId xmlns:p14="http://schemas.microsoft.com/office/powerpoint/2010/main" val="177567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2917B83-42D2-4AF6-A32C-48196CAF851F}"/>
              </a:ext>
            </a:extLst>
          </p:cNvPr>
          <p:cNvSpPr/>
          <p:nvPr/>
        </p:nvSpPr>
        <p:spPr>
          <a:xfrm>
            <a:off x="457200" y="1600200"/>
            <a:ext cx="2057400"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853CFFE-6895-4552-81FA-3887045D9799}"/>
              </a:ext>
            </a:extLst>
          </p:cNvPr>
          <p:cNvSpPr txBox="1"/>
          <p:nvPr/>
        </p:nvSpPr>
        <p:spPr>
          <a:xfrm>
            <a:off x="739265" y="815370"/>
            <a:ext cx="7301421" cy="830997"/>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	4.1.3. Image Segmentation</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After reading all the images from the dataset each image will pass through the various steps of the algorithm as shown in Fig. 5.</a:t>
            </a:r>
          </a:p>
        </p:txBody>
      </p:sp>
      <p:pic>
        <p:nvPicPr>
          <p:cNvPr id="15" name="Picture 14">
            <a:extLst>
              <a:ext uri="{FF2B5EF4-FFF2-40B4-BE49-F238E27FC236}">
                <a16:creationId xmlns:a16="http://schemas.microsoft.com/office/drawing/2014/main" id="{6B658707-051B-4AA1-A963-B8B0EA4ECA6F}"/>
              </a:ext>
            </a:extLst>
          </p:cNvPr>
          <p:cNvPicPr>
            <a:picLocks noChangeAspect="1"/>
          </p:cNvPicPr>
          <p:nvPr/>
        </p:nvPicPr>
        <p:blipFill>
          <a:blip r:embed="rId2"/>
          <a:stretch>
            <a:fillRect/>
          </a:stretch>
        </p:blipFill>
        <p:spPr>
          <a:xfrm>
            <a:off x="1828800" y="1828800"/>
            <a:ext cx="5792224" cy="3609658"/>
          </a:xfrm>
          <a:prstGeom prst="rect">
            <a:avLst/>
          </a:prstGeom>
        </p:spPr>
      </p:pic>
      <p:sp>
        <p:nvSpPr>
          <p:cNvPr id="19" name="TextBox 18">
            <a:extLst>
              <a:ext uri="{FF2B5EF4-FFF2-40B4-BE49-F238E27FC236}">
                <a16:creationId xmlns:a16="http://schemas.microsoft.com/office/drawing/2014/main" id="{77CC921F-0647-4941-A58F-ECA46C8719ED}"/>
              </a:ext>
            </a:extLst>
          </p:cNvPr>
          <p:cNvSpPr txBox="1"/>
          <p:nvPr/>
        </p:nvSpPr>
        <p:spPr>
          <a:xfrm>
            <a:off x="972318" y="5631051"/>
            <a:ext cx="7505188" cy="1077218"/>
          </a:xfrm>
          <a:prstGeom prst="rect">
            <a:avLst/>
          </a:prstGeom>
          <a:noFill/>
        </p:spPr>
        <p:txBody>
          <a:bodyPr wrap="square">
            <a:spAutoFit/>
          </a:bodyPr>
          <a:lstStyle/>
          <a:p>
            <a:pPr algn="just"/>
            <a:r>
              <a:rPr lang="en-IN" sz="1600" b="1" dirty="0">
                <a:solidFill>
                  <a:schemeClr val="bg1"/>
                </a:solidFill>
                <a:latin typeface="Times New Roman" panose="02020603050405020304" pitchFamily="18" charset="0"/>
                <a:cs typeface="Times New Roman" panose="02020603050405020304" pitchFamily="18" charset="0"/>
              </a:rPr>
              <a:t>Fig. 5. </a:t>
            </a:r>
            <a:r>
              <a:rPr lang="en-IN" sz="1600" dirty="0">
                <a:solidFill>
                  <a:schemeClr val="bg1"/>
                </a:solidFill>
                <a:latin typeface="Times New Roman" panose="02020603050405020304" pitchFamily="18" charset="0"/>
                <a:cs typeface="Times New Roman" panose="02020603050405020304" pitchFamily="18" charset="0"/>
              </a:rPr>
              <a:t>(a) original image (b) grayscale image (c) image after applying proposed filtration method (d) image after applying θ and </a:t>
            </a:r>
            <a:r>
              <a:rPr lang="en-IN" sz="1600" dirty="0" err="1">
                <a:solidFill>
                  <a:schemeClr val="bg1"/>
                </a:solidFill>
                <a:latin typeface="Times New Roman" panose="02020603050405020304" pitchFamily="18" charset="0"/>
                <a:cs typeface="Times New Roman" panose="02020603050405020304" pitchFamily="18" charset="0"/>
              </a:rPr>
              <a:t>θ</a:t>
            </a:r>
            <a:r>
              <a:rPr lang="en-IN" sz="1600" baseline="30000" dirty="0" err="1">
                <a:solidFill>
                  <a:schemeClr val="bg1"/>
                </a:solidFill>
                <a:latin typeface="Times New Roman" panose="02020603050405020304" pitchFamily="18" charset="0"/>
                <a:cs typeface="Times New Roman" panose="02020603050405020304" pitchFamily="18" charset="0"/>
              </a:rPr>
              <a:t>R</a:t>
            </a:r>
            <a:r>
              <a:rPr lang="en-IN" sz="1600" dirty="0">
                <a:solidFill>
                  <a:schemeClr val="bg1"/>
                </a:solidFill>
                <a:latin typeface="Times New Roman" panose="02020603050405020304" pitchFamily="18" charset="0"/>
                <a:cs typeface="Times New Roman" panose="02020603050405020304" pitchFamily="18" charset="0"/>
              </a:rPr>
              <a:t> operation (e) cropped image after applying proposed image cropping methodology (f) proposed segmentation approach for the region of interest detection</a:t>
            </a:r>
          </a:p>
        </p:txBody>
      </p:sp>
    </p:spTree>
    <p:extLst>
      <p:ext uri="{BB962C8B-B14F-4D97-AF65-F5344CB8AC3E}">
        <p14:creationId xmlns:p14="http://schemas.microsoft.com/office/powerpoint/2010/main" val="3195446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E49EDC0-142D-4C14-BAF6-AC2D6416B766}"/>
              </a:ext>
            </a:extLst>
          </p:cNvPr>
          <p:cNvSpPr txBox="1"/>
          <p:nvPr/>
        </p:nvSpPr>
        <p:spPr>
          <a:xfrm>
            <a:off x="647700" y="770792"/>
            <a:ext cx="8229600" cy="2062103"/>
          </a:xfrm>
          <a:prstGeom prst="rect">
            <a:avLst/>
          </a:prstGeom>
          <a:solidFill>
            <a:srgbClr val="FFFFFF">
              <a:alpha val="30196"/>
            </a:srgbClr>
          </a:solidFill>
        </p:spPr>
        <p:txBody>
          <a:bodyPr wrap="square">
            <a:spAutoFit/>
          </a:bodyPr>
          <a:lstStyle/>
          <a:p>
            <a:pPr algn="just"/>
            <a:r>
              <a:rPr lang="en-US" sz="1600" b="1" dirty="0">
                <a:solidFill>
                  <a:schemeClr val="bg1"/>
                </a:solidFill>
                <a:latin typeface="Times New Roman" panose="02020603050405020304" pitchFamily="18" charset="0"/>
                <a:cs typeface="Times New Roman" panose="02020603050405020304" pitchFamily="18" charset="0"/>
              </a:rPr>
              <a:t>	4.1.4. Post Training Findings –</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dataset is then splitted into training(80%) and testing(20%) sets. </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 After execution by our proposed algorithm it has been observed that the number of training samples are 344 and the number of testing samples are 69.</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We have also achieved that the training shape values are (344,128,128,3) and (344,1).</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Then we achieved a graph after calculating the accuracy and loss the during the testing and validation phase.</a:t>
            </a:r>
          </a:p>
        </p:txBody>
      </p:sp>
      <p:pic>
        <p:nvPicPr>
          <p:cNvPr id="17" name="Picture 16">
            <a:extLst>
              <a:ext uri="{FF2B5EF4-FFF2-40B4-BE49-F238E27FC236}">
                <a16:creationId xmlns:a16="http://schemas.microsoft.com/office/drawing/2014/main" id="{0CFC6FD8-AEFD-4695-A161-1800EAB251D0}"/>
              </a:ext>
            </a:extLst>
          </p:cNvPr>
          <p:cNvPicPr/>
          <p:nvPr/>
        </p:nvPicPr>
        <p:blipFill rotWithShape="1">
          <a:blip r:embed="rId2" cstate="print"/>
          <a:srcRect t="-3" b="14216"/>
          <a:stretch/>
        </p:blipFill>
        <p:spPr>
          <a:xfrm>
            <a:off x="838200" y="3582888"/>
            <a:ext cx="7848600" cy="2484000"/>
          </a:xfrm>
          <a:prstGeom prst="rect">
            <a:avLst/>
          </a:prstGeom>
          <a:solidFill>
            <a:schemeClr val="accent1"/>
          </a:solidFill>
        </p:spPr>
      </p:pic>
      <p:sp>
        <p:nvSpPr>
          <p:cNvPr id="19" name="TextBox 18">
            <a:extLst>
              <a:ext uri="{FF2B5EF4-FFF2-40B4-BE49-F238E27FC236}">
                <a16:creationId xmlns:a16="http://schemas.microsoft.com/office/drawing/2014/main" id="{46C264B3-3F26-4B29-8D8F-FF5F3D4F7B68}"/>
              </a:ext>
            </a:extLst>
          </p:cNvPr>
          <p:cNvSpPr txBox="1"/>
          <p:nvPr/>
        </p:nvSpPr>
        <p:spPr>
          <a:xfrm>
            <a:off x="1676400" y="5913000"/>
            <a:ext cx="2504438" cy="307777"/>
          </a:xfrm>
          <a:prstGeom prst="rect">
            <a:avLst/>
          </a:prstGeom>
          <a:noFill/>
        </p:spPr>
        <p:txBody>
          <a:bodyPr wrap="square">
            <a:spAutoFit/>
          </a:bodyPr>
          <a:lstStyle/>
          <a:p>
            <a:pPr rtl="0"/>
            <a:r>
              <a:rPr lang="en-US" sz="1400" b="1" i="0" u="none" strike="noStrike" kern="1200" baseline="0" dirty="0">
                <a:solidFill>
                  <a:srgbClr val="000000"/>
                </a:solidFill>
                <a:latin typeface="Times New Roman" panose="02020603050405020304" pitchFamily="18" charset="0"/>
              </a:rPr>
              <a:t>Fig. 6.  </a:t>
            </a:r>
            <a:r>
              <a:rPr lang="en-US" sz="1400" i="0" u="none" strike="noStrike" kern="1200" baseline="0" dirty="0">
                <a:solidFill>
                  <a:srgbClr val="000000"/>
                </a:solidFill>
                <a:latin typeface="Times New Roman" panose="02020603050405020304" pitchFamily="18" charset="0"/>
              </a:rPr>
              <a:t>Accuracy graph </a:t>
            </a:r>
            <a:endParaRPr lang="en-US" sz="1400" i="0" u="none" strike="noStrike" kern="1200" baseline="0" dirty="0">
              <a:solidFill>
                <a:srgbClr val="000000"/>
              </a:solidFill>
              <a:latin typeface="Calibri" panose="020F0502020204030204" pitchFamily="34" charset="0"/>
            </a:endParaRPr>
          </a:p>
        </p:txBody>
      </p:sp>
      <p:sp>
        <p:nvSpPr>
          <p:cNvPr id="20" name="TextBox 19">
            <a:extLst>
              <a:ext uri="{FF2B5EF4-FFF2-40B4-BE49-F238E27FC236}">
                <a16:creationId xmlns:a16="http://schemas.microsoft.com/office/drawing/2014/main" id="{17BEC47D-645D-4208-B71E-960AD59CCCF6}"/>
              </a:ext>
            </a:extLst>
          </p:cNvPr>
          <p:cNvSpPr txBox="1"/>
          <p:nvPr/>
        </p:nvSpPr>
        <p:spPr>
          <a:xfrm>
            <a:off x="5806861" y="5915394"/>
            <a:ext cx="2504438" cy="307777"/>
          </a:xfrm>
          <a:prstGeom prst="rect">
            <a:avLst/>
          </a:prstGeom>
          <a:noFill/>
        </p:spPr>
        <p:txBody>
          <a:bodyPr wrap="square">
            <a:spAutoFit/>
          </a:bodyPr>
          <a:lstStyle/>
          <a:p>
            <a:pPr rtl="0"/>
            <a:r>
              <a:rPr lang="en-US" sz="1400" b="1" i="0" u="none" strike="noStrike" kern="1200" baseline="0" dirty="0">
                <a:solidFill>
                  <a:srgbClr val="000000"/>
                </a:solidFill>
                <a:latin typeface="Times New Roman" panose="02020603050405020304" pitchFamily="18" charset="0"/>
              </a:rPr>
              <a:t>Fig. 7.  </a:t>
            </a:r>
            <a:r>
              <a:rPr lang="en-US" sz="1400" i="0" u="none" strike="noStrike" kern="1200" baseline="0" dirty="0">
                <a:solidFill>
                  <a:srgbClr val="000000"/>
                </a:solidFill>
                <a:latin typeface="Times New Roman" panose="02020603050405020304" pitchFamily="18" charset="0"/>
              </a:rPr>
              <a:t>Loss graph </a:t>
            </a:r>
            <a:endParaRPr lang="en-US" sz="1400" i="0" u="none" strike="noStrike" kern="1200"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59281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322655-85C7-4922-B42E-B3C9A9BB9164}"/>
              </a:ext>
            </a:extLst>
          </p:cNvPr>
          <p:cNvSpPr/>
          <p:nvPr/>
        </p:nvSpPr>
        <p:spPr>
          <a:xfrm>
            <a:off x="457200" y="1752600"/>
            <a:ext cx="2514600" cy="3754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609600" y="609600"/>
            <a:ext cx="7467600" cy="187743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4.2 Application Results</a:t>
            </a:r>
            <a:endParaRPr lang="en-US" sz="20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For end users, we have made integrated our model into a web application, using a Python library, Flask. The figure below shows the user interface of the web application.</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Step 1: </a:t>
            </a:r>
            <a:r>
              <a:rPr lang="en-US" sz="1600" dirty="0">
                <a:latin typeface="Times New Roman" panose="02020603050405020304" pitchFamily="18" charset="0"/>
                <a:cs typeface="Times New Roman" panose="02020603050405020304" pitchFamily="18" charset="0"/>
              </a:rPr>
              <a:t>Click on the ‘+’ (plus) icon to upload mammogram image.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371600" y="2362200"/>
            <a:ext cx="6477000" cy="3499651"/>
          </a:xfrm>
          <a:prstGeom prst="rect">
            <a:avLst/>
          </a:prstGeom>
          <a:noFill/>
          <a:ln w="9525">
            <a:noFill/>
            <a:miter lim="800000"/>
            <a:headEnd/>
            <a:tailEnd/>
          </a:ln>
          <a:effectLst/>
        </p:spPr>
      </p:pic>
      <p:sp>
        <p:nvSpPr>
          <p:cNvPr id="16" name="TextBox 15"/>
          <p:cNvSpPr txBox="1"/>
          <p:nvPr/>
        </p:nvSpPr>
        <p:spPr>
          <a:xfrm>
            <a:off x="1981200" y="6096000"/>
            <a:ext cx="5486400" cy="307777"/>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rPr>
              <a:t>Fig. 8. </a:t>
            </a:r>
            <a:r>
              <a:rPr lang="en-US" sz="1400"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rPr>
              <a:t>User interface of web application</a:t>
            </a:r>
            <a:endParaRPr lang="en-US" sz="1400" b="1"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85800" y="457200"/>
            <a:ext cx="8001000" cy="338554"/>
          </a:xfrm>
          <a:prstGeom prst="rect">
            <a:avLst/>
          </a:prstGeom>
        </p:spPr>
        <p:txBody>
          <a:bodyPr wrap="square">
            <a:spAutoFit/>
          </a:bodyPr>
          <a:lstStyle/>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Step 2: </a:t>
            </a:r>
            <a:r>
              <a:rPr lang="en-US" sz="1600" dirty="0">
                <a:solidFill>
                  <a:schemeClr val="bg1"/>
                </a:solidFill>
                <a:latin typeface="Times New Roman" panose="02020603050405020304" pitchFamily="18" charset="0"/>
                <a:cs typeface="Times New Roman" panose="02020603050405020304" pitchFamily="18" charset="0"/>
              </a:rPr>
              <a:t>Choose the desired mammogram image.</a:t>
            </a:r>
            <a:endParaRPr lang="en-US" sz="1600" b="1" dirty="0">
              <a:solidFill>
                <a:schemeClr val="bg1"/>
              </a:solidFill>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533400" y="990600"/>
            <a:ext cx="8179602" cy="4419600"/>
          </a:xfrm>
          <a:prstGeom prst="rect">
            <a:avLst/>
          </a:prstGeom>
          <a:noFill/>
          <a:ln w="9525">
            <a:noFill/>
            <a:miter lim="800000"/>
            <a:headEnd/>
            <a:tailEnd/>
          </a:ln>
          <a:effectLst/>
        </p:spPr>
      </p:pic>
      <p:sp>
        <p:nvSpPr>
          <p:cNvPr id="15" name="TextBox 14"/>
          <p:cNvSpPr txBox="1"/>
          <p:nvPr/>
        </p:nvSpPr>
        <p:spPr>
          <a:xfrm>
            <a:off x="1714500" y="5665535"/>
            <a:ext cx="5943600" cy="307777"/>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Fig. 4: </a:t>
            </a:r>
            <a:r>
              <a:rPr lang="en-US" sz="1400" dirty="0">
                <a:solidFill>
                  <a:schemeClr val="bg1"/>
                </a:solidFill>
                <a:latin typeface="Times New Roman" panose="02020603050405020304" pitchFamily="18" charset="0"/>
                <a:cs typeface="Times New Roman" panose="02020603050405020304" pitchFamily="18" charset="0"/>
              </a:rPr>
              <a:t>Selecting mammogram image as input for prediction</a:t>
            </a:r>
            <a:endParaRPr lang="en-US"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85800" y="457200"/>
            <a:ext cx="6629400" cy="338554"/>
          </a:xfrm>
          <a:prstGeom prst="rect">
            <a:avLst/>
          </a:prstGeom>
        </p:spPr>
        <p:txBody>
          <a:bodyPr wrap="square">
            <a:spAutoFit/>
          </a:bodyPr>
          <a:lstStyle/>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Step 3: </a:t>
            </a:r>
            <a:r>
              <a:rPr lang="en-US" sz="1600" dirty="0">
                <a:solidFill>
                  <a:schemeClr val="bg1"/>
                </a:solidFill>
                <a:latin typeface="Times New Roman" panose="02020603050405020304" pitchFamily="18" charset="0"/>
                <a:cs typeface="Times New Roman" panose="02020603050405020304" pitchFamily="18" charset="0"/>
              </a:rPr>
              <a:t>Click on “Predict” button.</a:t>
            </a:r>
            <a:endParaRPr lang="en-US" sz="1600" b="1" dirty="0">
              <a:solidFill>
                <a:schemeClr val="bg1"/>
              </a:solidFill>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533400" y="963585"/>
            <a:ext cx="8153400" cy="4405443"/>
          </a:xfrm>
          <a:prstGeom prst="rect">
            <a:avLst/>
          </a:prstGeom>
          <a:noFill/>
          <a:ln w="9525">
            <a:noFill/>
            <a:miter lim="800000"/>
            <a:headEnd/>
            <a:tailEnd/>
          </a:ln>
          <a:effectLst/>
        </p:spPr>
      </p:pic>
      <p:sp>
        <p:nvSpPr>
          <p:cNvPr id="15" name="TextBox 14"/>
          <p:cNvSpPr txBox="1"/>
          <p:nvPr/>
        </p:nvSpPr>
        <p:spPr>
          <a:xfrm>
            <a:off x="2286000" y="5638800"/>
            <a:ext cx="4800600" cy="307777"/>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Fig. 9: </a:t>
            </a:r>
            <a:r>
              <a:rPr lang="en-US" sz="1400" dirty="0">
                <a:solidFill>
                  <a:schemeClr val="bg1"/>
                </a:solidFill>
                <a:latin typeface="Times New Roman" panose="02020603050405020304" pitchFamily="18" charset="0"/>
                <a:cs typeface="Times New Roman" panose="02020603050405020304" pitchFamily="18" charset="0"/>
              </a:rPr>
              <a:t>Preview of the selected mammogram image</a:t>
            </a:r>
            <a:endParaRPr lang="en-US"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38200" y="457200"/>
            <a:ext cx="6400800"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following figure shows the result, that is, whether the mammogram image uploaded is Cancerous or Non-Cancerous. In this case, the image we gave as input is cancerous.</a:t>
            </a:r>
          </a:p>
        </p:txBody>
      </p:sp>
      <p:pic>
        <p:nvPicPr>
          <p:cNvPr id="4098" name="Picture 2"/>
          <p:cNvPicPr>
            <a:picLocks noChangeAspect="1" noChangeArrowheads="1"/>
          </p:cNvPicPr>
          <p:nvPr/>
        </p:nvPicPr>
        <p:blipFill>
          <a:blip r:embed="rId2" cstate="print"/>
          <a:srcRect/>
          <a:stretch>
            <a:fillRect/>
          </a:stretch>
        </p:blipFill>
        <p:spPr bwMode="auto">
          <a:xfrm>
            <a:off x="685800" y="1514485"/>
            <a:ext cx="7086600" cy="3829030"/>
          </a:xfrm>
          <a:prstGeom prst="rect">
            <a:avLst/>
          </a:prstGeom>
          <a:noFill/>
          <a:ln w="9525">
            <a:noFill/>
            <a:miter lim="800000"/>
            <a:headEnd/>
            <a:tailEnd/>
          </a:ln>
          <a:effectLst/>
        </p:spPr>
      </p:pic>
      <p:sp>
        <p:nvSpPr>
          <p:cNvPr id="16" name="TextBox 15"/>
          <p:cNvSpPr txBox="1"/>
          <p:nvPr/>
        </p:nvSpPr>
        <p:spPr>
          <a:xfrm>
            <a:off x="1066800" y="5867400"/>
            <a:ext cx="7391400" cy="307777"/>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Fig. 10: </a:t>
            </a:r>
            <a:r>
              <a:rPr lang="en-US" sz="1400" dirty="0">
                <a:solidFill>
                  <a:schemeClr val="bg1"/>
                </a:solidFill>
                <a:latin typeface="Times New Roman" panose="02020603050405020304" pitchFamily="18" charset="0"/>
                <a:cs typeface="Times New Roman" panose="02020603050405020304" pitchFamily="18" charset="0"/>
              </a:rPr>
              <a:t>Output page displaying the result of the uploaded mammogram image.</a:t>
            </a:r>
            <a:endParaRPr lang="en-US"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B4D35CE-3B59-4859-BF1E-D0E3853AF3BF}"/>
              </a:ext>
            </a:extLst>
          </p:cNvPr>
          <p:cNvSpPr>
            <a:spLocks noGrp="1"/>
          </p:cNvSpPr>
          <p:nvPr>
            <p:ph type="title"/>
          </p:nvPr>
        </p:nvSpPr>
        <p:spPr>
          <a:xfrm>
            <a:off x="381000" y="381000"/>
            <a:ext cx="6019800" cy="457200"/>
          </a:xfrm>
        </p:spPr>
        <p:txBody>
          <a:bodyPr>
            <a:normAutofit/>
          </a:bodyPr>
          <a:lstStyle/>
          <a:p>
            <a:r>
              <a:rPr lang="en-IN" sz="3200" dirty="0">
                <a:solidFill>
                  <a:schemeClr val="bg1">
                    <a:lumMod val="75000"/>
                    <a:lumOff val="25000"/>
                  </a:schemeClr>
                </a:solidFill>
                <a:latin typeface="Times New Roman" panose="02020603050405020304" pitchFamily="18" charset="0"/>
                <a:cs typeface="Times New Roman" panose="02020603050405020304" pitchFamily="18" charset="0"/>
              </a:rPr>
              <a:t>5. Conclusion &amp; Future scope</a:t>
            </a:r>
          </a:p>
        </p:txBody>
      </p:sp>
      <p:sp>
        <p:nvSpPr>
          <p:cNvPr id="15" name="TextBox 14">
            <a:extLst>
              <a:ext uri="{FF2B5EF4-FFF2-40B4-BE49-F238E27FC236}">
                <a16:creationId xmlns:a16="http://schemas.microsoft.com/office/drawing/2014/main" id="{9B70B515-569F-4F9A-8B6B-09064F54C02C}"/>
              </a:ext>
            </a:extLst>
          </p:cNvPr>
          <p:cNvSpPr txBox="1"/>
          <p:nvPr/>
        </p:nvSpPr>
        <p:spPr>
          <a:xfrm flipH="1">
            <a:off x="838200" y="1272540"/>
            <a:ext cx="7772400" cy="2616101"/>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5.1 Conclusion</a:t>
            </a:r>
          </a:p>
          <a:p>
            <a:pPr algn="just"/>
            <a:r>
              <a:rPr lang="en-US" sz="1600" dirty="0">
                <a:solidFill>
                  <a:schemeClr val="bg1"/>
                </a:solidFill>
                <a:latin typeface="Times New Roman" panose="02020603050405020304" pitchFamily="18" charset="0"/>
                <a:cs typeface="Times New Roman" panose="02020603050405020304" pitchFamily="18" charset="0"/>
              </a:rPr>
              <a:t>This algorithm is capable of preprocessing unstructured breast mammogram images from the BUSI dataset , collected from the web resource. It is responsible for the prediction of malignant and non-malignant breast mammogram images in terms of yes (malignant sample) and no (non-malignant sample) values. It also generates an accuracy score through which we compare our proposed method with existing methods. The experiment result shows that after applying the proposed method and existing method on the BUSI dataset, our technique is producing approximately 98.5% accuracy and 0.98 F1 scores on average. This result is considered satisfactory and based on this result we can say that the proposed method is efficient(</a:t>
            </a:r>
            <a:r>
              <a:rPr lang="en-US" sz="1600" b="1" dirty="0">
                <a:solidFill>
                  <a:schemeClr val="bg1"/>
                </a:solidFill>
                <a:latin typeface="Times New Roman" panose="02020603050405020304" pitchFamily="18" charset="0"/>
                <a:cs typeface="Times New Roman" panose="02020603050405020304" pitchFamily="18" charset="0"/>
              </a:rPr>
              <a:t>shown in Table 2.)</a:t>
            </a:r>
            <a:endParaRPr lang="en-IN" sz="16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DFD44F7-86D8-4C23-BAA4-9FCF811FBDB7}"/>
              </a:ext>
            </a:extLst>
          </p:cNvPr>
          <p:cNvSpPr txBox="1"/>
          <p:nvPr/>
        </p:nvSpPr>
        <p:spPr>
          <a:xfrm flipH="1">
            <a:off x="838200" y="4322982"/>
            <a:ext cx="7772400" cy="1877437"/>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5.2 Future scope</a:t>
            </a:r>
          </a:p>
          <a:p>
            <a:pPr algn="just"/>
            <a:r>
              <a:rPr lang="en-US" sz="1600" dirty="0">
                <a:solidFill>
                  <a:schemeClr val="bg1"/>
                </a:solidFill>
                <a:latin typeface="Times New Roman" panose="02020603050405020304" pitchFamily="18" charset="0"/>
                <a:cs typeface="Times New Roman" panose="02020603050405020304" pitchFamily="18" charset="0"/>
              </a:rPr>
              <a:t>Novel preprocessing steps and modification in the convolutional architecture using multiple layers make the proposed methodology unique. Due to high performance, novelty, ease of use, our proposed method is useful to develop any mobile or web applications in the future. Our method can be tested on various breast mammogram images to identify its generic performance in the future. The performance of our proposed methodology may be increased by needed modifications.</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315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FFDCCBE-45B5-4F71-A5BE-341729DBF336}"/>
              </a:ext>
            </a:extLst>
          </p:cNvPr>
          <p:cNvSpPr>
            <a:spLocks noGrp="1"/>
          </p:cNvSpPr>
          <p:nvPr>
            <p:ph type="title"/>
          </p:nvPr>
        </p:nvSpPr>
        <p:spPr>
          <a:xfrm>
            <a:off x="533400" y="533400"/>
            <a:ext cx="6019800" cy="457200"/>
          </a:xfrm>
        </p:spPr>
        <p:txBody>
          <a:bodyPr>
            <a:normAutofit/>
          </a:bodyPr>
          <a:lstStyle/>
          <a:p>
            <a:r>
              <a:rPr lang="en-IN" sz="3200" dirty="0">
                <a:solidFill>
                  <a:schemeClr val="bg1">
                    <a:lumMod val="75000"/>
                    <a:lumOff val="25000"/>
                  </a:schemeClr>
                </a:solidFill>
                <a:latin typeface="Times New Roman" panose="02020603050405020304" pitchFamily="18" charset="0"/>
                <a:cs typeface="Times New Roman" panose="02020603050405020304" pitchFamily="18" charset="0"/>
              </a:rPr>
              <a:t>6. Reference </a:t>
            </a:r>
          </a:p>
        </p:txBody>
      </p:sp>
      <p:sp>
        <p:nvSpPr>
          <p:cNvPr id="14" name="TextBox 13">
            <a:extLst>
              <a:ext uri="{FF2B5EF4-FFF2-40B4-BE49-F238E27FC236}">
                <a16:creationId xmlns:a16="http://schemas.microsoft.com/office/drawing/2014/main" id="{172D4BCF-4953-4602-BE3D-18A0631718B8}"/>
              </a:ext>
            </a:extLst>
          </p:cNvPr>
          <p:cNvSpPr txBox="1"/>
          <p:nvPr/>
        </p:nvSpPr>
        <p:spPr>
          <a:xfrm flipH="1">
            <a:off x="914400" y="2174081"/>
            <a:ext cx="7010400" cy="4031873"/>
          </a:xfrm>
          <a:prstGeom prst="rect">
            <a:avLst/>
          </a:prstGeom>
          <a:noFill/>
        </p:spPr>
        <p:txBody>
          <a:bodyPr wrap="square" rtlCol="0">
            <a:spAutoFit/>
          </a:bodyPr>
          <a:lstStyle/>
          <a:p>
            <a:pPr marL="285750" indent="-285750">
              <a:buFont typeface="Courier New" panose="02070309020205020404" pitchFamily="49" charset="0"/>
              <a:buChar char="o"/>
            </a:pPr>
            <a:r>
              <a:rPr lang="en-IN" sz="1600" dirty="0">
                <a:solidFill>
                  <a:schemeClr val="bg1"/>
                </a:solidFill>
                <a:latin typeface="Times New Roman" panose="02020603050405020304" pitchFamily="18" charset="0"/>
                <a:cs typeface="Times New Roman" panose="02020603050405020304" pitchFamily="18" charset="0"/>
              </a:rPr>
              <a:t>https://github.com</a:t>
            </a:r>
          </a:p>
          <a:p>
            <a:pPr marL="285750" indent="-285750" algn="just">
              <a:buFont typeface="Courier New" panose="02070309020205020404" pitchFamily="49" charset="0"/>
              <a:buChar char="o"/>
            </a:pPr>
            <a:r>
              <a:rPr lang="en-IN" sz="1600" dirty="0">
                <a:solidFill>
                  <a:schemeClr val="bg1"/>
                </a:solidFill>
                <a:latin typeface="Times New Roman" panose="02020603050405020304" pitchFamily="18" charset="0"/>
                <a:cs typeface="Times New Roman" panose="02020603050405020304" pitchFamily="18" charset="0"/>
              </a:rPr>
              <a:t>https://stackoverflow.com</a:t>
            </a:r>
          </a:p>
          <a:p>
            <a:pPr marL="285750" indent="-285750" algn="just">
              <a:buFont typeface="Courier New" panose="02070309020205020404" pitchFamily="49" charset="0"/>
              <a:buChar char="o"/>
            </a:pPr>
            <a:r>
              <a:rPr lang="en-IN" sz="1600" dirty="0">
                <a:solidFill>
                  <a:schemeClr val="bg1"/>
                </a:solidFill>
                <a:latin typeface="Times New Roman" panose="02020603050405020304" pitchFamily="18" charset="0"/>
                <a:cs typeface="Times New Roman" panose="02020603050405020304" pitchFamily="18" charset="0"/>
              </a:rPr>
              <a:t>https://flask-doc.readthedocs.io/en/latest/ </a:t>
            </a:r>
          </a:p>
          <a:p>
            <a:pPr marL="285750" indent="-285750">
              <a:buFont typeface="Courier New" panose="02070309020205020404" pitchFamily="49" charset="0"/>
              <a:buChar char="o"/>
            </a:pPr>
            <a:r>
              <a:rPr lang="en-IN" sz="1600" dirty="0">
                <a:solidFill>
                  <a:schemeClr val="bg1"/>
                </a:solidFill>
                <a:latin typeface="Times New Roman" panose="02020603050405020304" pitchFamily="18" charset="0"/>
                <a:cs typeface="Times New Roman" panose="02020603050405020304" pitchFamily="18" charset="0"/>
              </a:rPr>
              <a:t>https://docs.python.org/3/ </a:t>
            </a:r>
          </a:p>
          <a:p>
            <a:pPr marL="285750" indent="-285750">
              <a:buFont typeface="Courier New" panose="02070309020205020404" pitchFamily="49" charset="0"/>
              <a:buChar char="o"/>
            </a:pPr>
            <a:r>
              <a:rPr lang="en-IN" sz="1600" dirty="0">
                <a:solidFill>
                  <a:schemeClr val="bg1"/>
                </a:solidFill>
                <a:latin typeface="Times New Roman" panose="02020603050405020304" pitchFamily="18" charset="0"/>
                <a:cs typeface="Times New Roman" panose="02020603050405020304" pitchFamily="18" charset="0"/>
              </a:rPr>
              <a:t>https://www.tensorflow.org/api_docs</a:t>
            </a:r>
          </a:p>
          <a:p>
            <a:pPr marL="285750" indent="-285750" algn="just">
              <a:buFont typeface="Courier New" panose="02070309020205020404" pitchFamily="49" charset="0"/>
              <a:buChar char="o"/>
            </a:pPr>
            <a:r>
              <a:rPr lang="en-US" sz="1600" dirty="0">
                <a:solidFill>
                  <a:schemeClr val="bg1"/>
                </a:solidFill>
                <a:latin typeface="Times New Roman" panose="02020603050405020304" pitchFamily="18" charset="0"/>
                <a:cs typeface="Times New Roman" panose="02020603050405020304" pitchFamily="18" charset="0"/>
              </a:rPr>
              <a:t>Al-</a:t>
            </a:r>
            <a:r>
              <a:rPr lang="en-US" sz="1600" dirty="0" err="1">
                <a:solidFill>
                  <a:schemeClr val="bg1"/>
                </a:solidFill>
                <a:latin typeface="Times New Roman" panose="02020603050405020304" pitchFamily="18" charset="0"/>
                <a:cs typeface="Times New Roman" panose="02020603050405020304" pitchFamily="18" charset="0"/>
              </a:rPr>
              <a:t>Dhabyani</a:t>
            </a:r>
            <a:r>
              <a:rPr lang="en-US" sz="1600" dirty="0">
                <a:solidFill>
                  <a:schemeClr val="bg1"/>
                </a:solidFill>
                <a:latin typeface="Times New Roman" panose="02020603050405020304" pitchFamily="18" charset="0"/>
                <a:cs typeface="Times New Roman" panose="02020603050405020304" pitchFamily="18" charset="0"/>
              </a:rPr>
              <a:t> W, Gomaa M, Khaled H, Fahmy A. Dataset of breast ultrasound images. Data in Brief. 2020 Feb;28:104863. DOI: 10.1016/j.dib.2019.104863</a:t>
            </a:r>
          </a:p>
          <a:p>
            <a:pPr marL="285750" indent="-285750" algn="just">
              <a:buFont typeface="Courier New" panose="02070309020205020404" pitchFamily="49" charset="0"/>
              <a:buChar char="o"/>
            </a:pPr>
            <a:r>
              <a:rPr lang="en-US" sz="1600" dirty="0">
                <a:solidFill>
                  <a:schemeClr val="bg1"/>
                </a:solidFill>
                <a:latin typeface="Times New Roman" panose="02020603050405020304" pitchFamily="18" charset="0"/>
                <a:cs typeface="Times New Roman" panose="02020603050405020304" pitchFamily="18" charset="0"/>
              </a:rPr>
              <a:t>L. Yi and W. Yi, "Decision Tree Model in the Diagnosis of Breast Cancer," 2017 International Conference on Computer Technology, Electronics and Communication (ICCTEC), 2017, pp. 176-179, </a:t>
            </a:r>
            <a:r>
              <a:rPr lang="en-US" sz="1600" dirty="0" err="1">
                <a:solidFill>
                  <a:schemeClr val="bg1"/>
                </a:solidFill>
                <a:latin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cs typeface="Times New Roman" panose="02020603050405020304" pitchFamily="18" charset="0"/>
              </a:rPr>
              <a:t>: 10.1109/ICCTEC.2017.00046.</a:t>
            </a:r>
          </a:p>
          <a:p>
            <a:pPr marL="285750" indent="-285750" algn="just">
              <a:buFont typeface="Courier New" panose="02070309020205020404" pitchFamily="49" charset="0"/>
              <a:buChar char="o"/>
            </a:pPr>
            <a:r>
              <a:rPr lang="en-IN" sz="1600" dirty="0">
                <a:solidFill>
                  <a:schemeClr val="bg1"/>
                </a:solidFill>
                <a:latin typeface="Times New Roman" panose="02020603050405020304" pitchFamily="18" charset="0"/>
                <a:cs typeface="Times New Roman" panose="02020603050405020304" pitchFamily="18" charset="0"/>
              </a:rPr>
              <a:t>S. Ara, A. Das and A. Dey, "Malignant and Benign Breast Cancer Classification using Machine Learning Algorithms," 2021 International Conference on Artificial Intelligence (ICAI), 2021, pp. 97-101, </a:t>
            </a:r>
            <a:r>
              <a:rPr lang="en-IN" sz="1600" dirty="0" err="1">
                <a:solidFill>
                  <a:schemeClr val="bg1"/>
                </a:solidFill>
                <a:latin typeface="Times New Roman" panose="02020603050405020304" pitchFamily="18" charset="0"/>
                <a:cs typeface="Times New Roman" panose="02020603050405020304" pitchFamily="18" charset="0"/>
              </a:rPr>
              <a:t>doi</a:t>
            </a:r>
            <a:r>
              <a:rPr lang="en-IN" sz="1600" dirty="0">
                <a:solidFill>
                  <a:schemeClr val="bg1"/>
                </a:solidFill>
                <a:latin typeface="Times New Roman" panose="02020603050405020304" pitchFamily="18" charset="0"/>
                <a:cs typeface="Times New Roman" panose="02020603050405020304" pitchFamily="18" charset="0"/>
              </a:rPr>
              <a:t>: 10.1109/ICAI52203.2021.9445249.</a:t>
            </a:r>
          </a:p>
          <a:p>
            <a:pPr marL="285750" indent="-285750">
              <a:buFont typeface="Courier New" panose="02070309020205020404" pitchFamily="49" charset="0"/>
              <a:buChar char="o"/>
            </a:pP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7945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5A8AAC-8D02-4C3E-BD8F-3083CF6962F6}"/>
              </a:ext>
            </a:extLst>
          </p:cNvPr>
          <p:cNvSpPr/>
          <p:nvPr/>
        </p:nvSpPr>
        <p:spPr>
          <a:xfrm>
            <a:off x="4800600" y="3657600"/>
            <a:ext cx="2895600" cy="990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BBF5991-4264-4EB5-BC0A-F392BE1FC734}"/>
              </a:ext>
            </a:extLst>
          </p:cNvPr>
          <p:cNvSpPr/>
          <p:nvPr/>
        </p:nvSpPr>
        <p:spPr>
          <a:xfrm>
            <a:off x="2971660" y="2967335"/>
            <a:ext cx="3200684"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2" name="3D Model 1" descr="Handshake">
                <a:extLst>
                  <a:ext uri="{FF2B5EF4-FFF2-40B4-BE49-F238E27FC236}">
                    <a16:creationId xmlns:a16="http://schemas.microsoft.com/office/drawing/2014/main" id="{C1959410-E277-4699-A18B-1E59881511CD}"/>
                  </a:ext>
                </a:extLst>
              </p:cNvPr>
              <p:cNvGraphicFramePr>
                <a:graphicFrameLocks noChangeAspect="1"/>
              </p:cNvGraphicFramePr>
              <p:nvPr>
                <p:extLst>
                  <p:ext uri="{D42A27DB-BD31-4B8C-83A1-F6EECF244321}">
                    <p14:modId xmlns:p14="http://schemas.microsoft.com/office/powerpoint/2010/main" val="1333244124"/>
                  </p:ext>
                </p:extLst>
              </p:nvPr>
            </p:nvGraphicFramePr>
            <p:xfrm>
              <a:off x="3018643" y="979929"/>
              <a:ext cx="3563911" cy="2005293"/>
            </p:xfrm>
            <a:graphic>
              <a:graphicData uri="http://schemas.microsoft.com/office/drawing/2017/model3d">
                <am3d:model3d r:embed="rId2">
                  <am3d:spPr>
                    <a:xfrm>
                      <a:off x="0" y="0"/>
                      <a:ext cx="3563911" cy="2005293"/>
                    </a:xfrm>
                    <a:prstGeom prst="rect">
                      <a:avLst/>
                    </a:prstGeom>
                  </am3d:spPr>
                  <am3d:camera>
                    <am3d:pos x="0" y="0" z="52002578"/>
                    <am3d:up dx="0" dy="36000000" dz="0"/>
                    <am3d:lookAt x="0" y="0" z="0"/>
                    <am3d:perspective fov="2700000"/>
                  </am3d:camera>
                  <am3d:trans>
                    <am3d:meterPerModelUnit n="20063" d="1000000"/>
                    <am3d:preTrans dx="15833" dy="-6963336" dz="-42949"/>
                    <am3d:scale>
                      <am3d:sx n="1000000" d="1000000"/>
                      <am3d:sy n="1000000" d="1000000"/>
                      <am3d:sz n="1000000" d="1000000"/>
                    </am3d:scale>
                    <am3d:rot ax="2237746" ay="1782422" az="1240760"/>
                    <am3d:postTrans dx="0" dy="0" dz="0"/>
                  </am3d:trans>
                  <am3d:raster rName="Office3DRenderer" rVer="16.0.8326">
                    <am3d:blip r:embed="rId3"/>
                  </am3d:raster>
                  <am3d:objViewport viewportSz="39250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andshake">
                <a:extLst>
                  <a:ext uri="{FF2B5EF4-FFF2-40B4-BE49-F238E27FC236}">
                    <a16:creationId xmlns:a16="http://schemas.microsoft.com/office/drawing/2014/main" id="{C1959410-E277-4699-A18B-1E59881511CD}"/>
                  </a:ext>
                </a:extLst>
              </p:cNvPr>
              <p:cNvPicPr>
                <a:picLocks noGrp="1" noRot="1" noChangeAspect="1" noMove="1" noResize="1" noEditPoints="1" noAdjustHandles="1" noChangeArrowheads="1" noChangeShapeType="1" noCrop="1"/>
              </p:cNvPicPr>
              <p:nvPr/>
            </p:nvPicPr>
            <p:blipFill>
              <a:blip r:embed="rId3"/>
              <a:stretch>
                <a:fillRect/>
              </a:stretch>
            </p:blipFill>
            <p:spPr>
              <a:xfrm>
                <a:off x="3018643" y="979929"/>
                <a:ext cx="3563911" cy="2005293"/>
              </a:xfrm>
              <a:prstGeom prst="rect">
                <a:avLst/>
              </a:prstGeom>
            </p:spPr>
          </p:pic>
        </mc:Fallback>
      </mc:AlternateContent>
    </p:spTree>
    <p:extLst>
      <p:ext uri="{BB962C8B-B14F-4D97-AF65-F5344CB8AC3E}">
        <p14:creationId xmlns:p14="http://schemas.microsoft.com/office/powerpoint/2010/main" val="50224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5EACB3-656E-4399-A679-4CE62D3A4644}"/>
              </a:ext>
            </a:extLst>
          </p:cNvPr>
          <p:cNvSpPr/>
          <p:nvPr/>
        </p:nvSpPr>
        <p:spPr>
          <a:xfrm>
            <a:off x="3962400" y="3810000"/>
            <a:ext cx="35052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6" name="Title 2">
            <a:extLst>
              <a:ext uri="{FF2B5EF4-FFF2-40B4-BE49-F238E27FC236}">
                <a16:creationId xmlns:a16="http://schemas.microsoft.com/office/drawing/2014/main" id="{D95713DF-CB08-4636-A7D5-9CD0C74C44C3}"/>
              </a:ext>
            </a:extLst>
          </p:cNvPr>
          <p:cNvSpPr txBox="1">
            <a:spLocks/>
          </p:cNvSpPr>
          <p:nvPr/>
        </p:nvSpPr>
        <p:spPr>
          <a:xfrm>
            <a:off x="1295400" y="273236"/>
            <a:ext cx="3706108" cy="610863"/>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lumMod val="75000"/>
                    <a:lumOff val="25000"/>
                  </a:schemeClr>
                </a:solidFill>
                <a:latin typeface="Times New Roman" panose="02020603050405020304" pitchFamily="18" charset="0"/>
                <a:cs typeface="Times New Roman" panose="02020603050405020304" pitchFamily="18" charset="0"/>
              </a:rPr>
              <a:t>Contents </a:t>
            </a:r>
            <a:endParaRPr lang="en-IN" sz="3200" dirty="0">
              <a:solidFill>
                <a:schemeClr val="bg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C2F70FD-7DEE-496A-81BA-3F17E512B55B}"/>
              </a:ext>
            </a:extLst>
          </p:cNvPr>
          <p:cNvSpPr txBox="1"/>
          <p:nvPr/>
        </p:nvSpPr>
        <p:spPr>
          <a:xfrm>
            <a:off x="4163308" y="1295400"/>
            <a:ext cx="6400800" cy="4708981"/>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Introduction </a:t>
            </a:r>
          </a:p>
          <a:p>
            <a:pPr lvl="1"/>
            <a:r>
              <a:rPr lang="en-US" sz="2000" dirty="0">
                <a:solidFill>
                  <a:schemeClr val="bg1"/>
                </a:solidFill>
                <a:latin typeface="Times New Roman" panose="02020603050405020304" pitchFamily="18" charset="0"/>
                <a:cs typeface="Times New Roman" panose="02020603050405020304" pitchFamily="18" charset="0"/>
              </a:rPr>
              <a:t>1.1.	Background and motivation</a:t>
            </a:r>
          </a:p>
          <a:p>
            <a:pPr lvl="1"/>
            <a:r>
              <a:rPr lang="en-US" sz="2000" dirty="0">
                <a:solidFill>
                  <a:schemeClr val="bg1"/>
                </a:solidFill>
                <a:latin typeface="Times New Roman" panose="02020603050405020304" pitchFamily="18" charset="0"/>
                <a:cs typeface="Times New Roman" panose="02020603050405020304" pitchFamily="18" charset="0"/>
              </a:rPr>
              <a:t>1.2.	Objective</a:t>
            </a: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Literature survey </a:t>
            </a:r>
          </a:p>
          <a:p>
            <a:pPr lvl="1"/>
            <a:r>
              <a:rPr lang="en-US" sz="2000" dirty="0">
                <a:solidFill>
                  <a:schemeClr val="bg1"/>
                </a:solidFill>
                <a:latin typeface="Times New Roman" panose="02020603050405020304" pitchFamily="18" charset="0"/>
                <a:cs typeface="Times New Roman" panose="02020603050405020304" pitchFamily="18" charset="0"/>
              </a:rPr>
              <a:t>2.1. Survey table</a:t>
            </a:r>
          </a:p>
          <a:p>
            <a:pPr lvl="1"/>
            <a:r>
              <a:rPr lang="en-US" sz="2000" dirty="0">
                <a:solidFill>
                  <a:schemeClr val="bg1"/>
                </a:solidFill>
                <a:latin typeface="Times New Roman" panose="02020603050405020304" pitchFamily="18" charset="0"/>
                <a:cs typeface="Times New Roman" panose="02020603050405020304" pitchFamily="18" charset="0"/>
              </a:rPr>
              <a:t>2.2. Comparative study </a:t>
            </a:r>
          </a:p>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Proposed methodology</a:t>
            </a:r>
          </a:p>
          <a:p>
            <a:pPr marL="342900" indent="-342900">
              <a:buFont typeface="+mj-lt"/>
              <a:buAutoNum type="arabicPeriod"/>
            </a:pPr>
            <a:r>
              <a:rPr lang="en-IN" sz="2000" dirty="0">
                <a:solidFill>
                  <a:schemeClr val="bg1"/>
                </a:solidFill>
                <a:latin typeface="Times New Roman" panose="02020603050405020304" pitchFamily="18" charset="0"/>
                <a:cs typeface="Times New Roman" panose="02020603050405020304" pitchFamily="18" charset="0"/>
              </a:rPr>
              <a:t>Experimental result</a:t>
            </a:r>
          </a:p>
          <a:p>
            <a:pPr lvl="1"/>
            <a:r>
              <a:rPr lang="en-IN" sz="2000" dirty="0">
                <a:solidFill>
                  <a:schemeClr val="bg1"/>
                </a:solidFill>
                <a:latin typeface="Times New Roman" panose="02020603050405020304" pitchFamily="18" charset="0"/>
                <a:cs typeface="Times New Roman" panose="02020603050405020304" pitchFamily="18" charset="0"/>
              </a:rPr>
              <a:t>4.1.	Result analysis</a:t>
            </a:r>
          </a:p>
          <a:p>
            <a:pPr lvl="1"/>
            <a:r>
              <a:rPr lang="en-IN" sz="2000" dirty="0">
                <a:solidFill>
                  <a:schemeClr val="bg1"/>
                </a:solidFill>
                <a:latin typeface="Times New Roman" panose="02020603050405020304" pitchFamily="18" charset="0"/>
                <a:cs typeface="Times New Roman" panose="02020603050405020304" pitchFamily="18" charset="0"/>
              </a:rPr>
              <a:t>4.2.	</a:t>
            </a:r>
            <a:r>
              <a:rPr lang="en-US" sz="2000" dirty="0">
                <a:solidFill>
                  <a:schemeClr val="bg1"/>
                </a:solidFill>
                <a:latin typeface="Times New Roman" panose="02020603050405020304" pitchFamily="18" charset="0"/>
                <a:cs typeface="Times New Roman" panose="02020603050405020304" pitchFamily="18" charset="0"/>
              </a:rPr>
              <a:t>Application result</a:t>
            </a: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Conclusion and future scope</a:t>
            </a:r>
          </a:p>
          <a:p>
            <a:pPr lvl="1"/>
            <a:r>
              <a:rPr lang="en-US" sz="2000" dirty="0">
                <a:solidFill>
                  <a:schemeClr val="bg1"/>
                </a:solidFill>
                <a:latin typeface="Times New Roman" panose="02020603050405020304" pitchFamily="18" charset="0"/>
                <a:cs typeface="Times New Roman" panose="02020603050405020304" pitchFamily="18" charset="0"/>
              </a:rPr>
              <a:t>5.1	Conclusion</a:t>
            </a:r>
          </a:p>
          <a:p>
            <a:pPr lvl="1"/>
            <a:r>
              <a:rPr lang="en-IN" sz="2000" dirty="0">
                <a:solidFill>
                  <a:schemeClr val="bg1"/>
                </a:solidFill>
                <a:latin typeface="Times New Roman" panose="02020603050405020304" pitchFamily="18" charset="0"/>
                <a:cs typeface="Times New Roman" panose="02020603050405020304" pitchFamily="18" charset="0"/>
              </a:rPr>
              <a:t>5.2	Future scope</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Reference</a:t>
            </a:r>
          </a:p>
          <a:p>
            <a:pPr lvl="1"/>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58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0DC76-6B60-4279-AE50-852FB2C13AEE}"/>
              </a:ext>
            </a:extLst>
          </p:cNvPr>
          <p:cNvSpPr>
            <a:spLocks noGrp="1"/>
          </p:cNvSpPr>
          <p:nvPr>
            <p:ph type="title"/>
          </p:nvPr>
        </p:nvSpPr>
        <p:spPr>
          <a:xfrm>
            <a:off x="457200" y="274320"/>
            <a:ext cx="3706108" cy="610863"/>
          </a:xfrm>
        </p:spPr>
        <p:txBody>
          <a:bodyPr>
            <a:normAutofit/>
          </a:bodyPr>
          <a:lstStyle/>
          <a:p>
            <a:r>
              <a:rPr lang="en-IN" sz="3200" dirty="0">
                <a:solidFill>
                  <a:schemeClr val="bg1">
                    <a:lumMod val="75000"/>
                    <a:lumOff val="25000"/>
                  </a:schemeClr>
                </a:solidFill>
                <a:latin typeface="Times New Roman" panose="02020603050405020304" pitchFamily="18" charset="0"/>
                <a:cs typeface="Times New Roman" panose="02020603050405020304" pitchFamily="18" charset="0"/>
              </a:rPr>
              <a:t>1. Introduction</a:t>
            </a:r>
          </a:p>
        </p:txBody>
      </p:sp>
      <p:sp>
        <p:nvSpPr>
          <p:cNvPr id="4" name="TextBox 3">
            <a:extLst>
              <a:ext uri="{FF2B5EF4-FFF2-40B4-BE49-F238E27FC236}">
                <a16:creationId xmlns:a16="http://schemas.microsoft.com/office/drawing/2014/main" id="{F78D336A-2429-4065-A673-C9C14B90E4A4}"/>
              </a:ext>
            </a:extLst>
          </p:cNvPr>
          <p:cNvSpPr txBox="1"/>
          <p:nvPr/>
        </p:nvSpPr>
        <p:spPr>
          <a:xfrm flipH="1">
            <a:off x="762000" y="1478280"/>
            <a:ext cx="7620000" cy="2616101"/>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1.1 Background</a:t>
            </a:r>
          </a:p>
          <a:p>
            <a:pPr algn="just"/>
            <a:r>
              <a:rPr lang="en-US" sz="1600" b="0" i="0" u="none" strike="noStrike" baseline="0" dirty="0">
                <a:solidFill>
                  <a:schemeClr val="bg1"/>
                </a:solidFill>
                <a:latin typeface="Times New Roman" panose="02020603050405020304" pitchFamily="18" charset="0"/>
              </a:rPr>
              <a:t>Breast Cancer is considered to be most common nowadays. According to the December 2020 statistics of the World Health Organization (WHO) among 24.5% of world's female cancer population is affected by this disease. It starts spreading from breast. At the early stage of this disease, the cancerous cells we may be found as a tumor or lump, which is clearly visible from the X-Ray. </a:t>
            </a:r>
          </a:p>
          <a:p>
            <a:pPr algn="just"/>
            <a:r>
              <a:rPr lang="en-US" sz="1600" dirty="0">
                <a:solidFill>
                  <a:schemeClr val="bg1"/>
                </a:solidFill>
                <a:latin typeface="Times New Roman" panose="02020603050405020304" pitchFamily="18" charset="0"/>
              </a:rPr>
              <a:t> Hence, it is considered as a serious issue of society and an automated computer-based method is required to detect and classify breast cancer with precision. This method helps the medical practitioner to start early treatment and ultimately helps to reduce the fatality rate. </a:t>
            </a:r>
            <a:r>
              <a:rPr lang="en-US" sz="1600" b="0" i="0" u="none" strike="noStrike" baseline="0" dirty="0">
                <a:solidFill>
                  <a:schemeClr val="bg1"/>
                </a:solidFill>
                <a:latin typeface="Times New Roman" panose="02020603050405020304" pitchFamily="18" charset="0"/>
              </a:rPr>
              <a:t> </a:t>
            </a:r>
            <a:endParaRPr lang="en-IN" sz="16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13D0C1B-7D50-4C11-AAF1-EE45E06D8C12}"/>
              </a:ext>
            </a:extLst>
          </p:cNvPr>
          <p:cNvSpPr txBox="1"/>
          <p:nvPr/>
        </p:nvSpPr>
        <p:spPr>
          <a:xfrm flipH="1">
            <a:off x="762000" y="4343400"/>
            <a:ext cx="7620000" cy="1631216"/>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1.2 Objective</a:t>
            </a:r>
          </a:p>
          <a:p>
            <a:pPr algn="just"/>
            <a:r>
              <a:rPr lang="en-US" sz="1600" dirty="0">
                <a:solidFill>
                  <a:schemeClr val="bg1"/>
                </a:solidFill>
                <a:latin typeface="Times New Roman" panose="02020603050405020304" pitchFamily="18" charset="0"/>
                <a:cs typeface="Times New Roman" panose="02020603050405020304" pitchFamily="18" charset="0"/>
              </a:rPr>
              <a:t>The inconclusive, incomplete, and dissatisfactory results of the previously proposed techniques encourage us to develop a novel breast mammogram classification and detection algorithm using a convolutional approach that works on unstructured data such as breast mammogram images [10] and displays the classified output using convolutional model architecture along with the satisfactory accuracy rate. </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42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A3EFE8-2998-4613-8507-7BBFF276A696}"/>
              </a:ext>
            </a:extLst>
          </p:cNvPr>
          <p:cNvSpPr/>
          <p:nvPr/>
        </p:nvSpPr>
        <p:spPr>
          <a:xfrm>
            <a:off x="5029200" y="3048000"/>
            <a:ext cx="19812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TextBox 14"/>
          <p:cNvSpPr txBox="1"/>
          <p:nvPr/>
        </p:nvSpPr>
        <p:spPr>
          <a:xfrm>
            <a:off x="452120" y="970012"/>
            <a:ext cx="8458200" cy="1631216"/>
          </a:xfrm>
          <a:prstGeom prst="rect">
            <a:avLst/>
          </a:prstGeom>
          <a:solidFill>
            <a:srgbClr val="FFFFFF">
              <a:alpha val="20000"/>
            </a:srgb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000" b="1" dirty="0">
                <a:solidFill>
                  <a:schemeClr val="bg1"/>
                </a:solidFill>
                <a:latin typeface="Times New Roman" panose="02020603050405020304" pitchFamily="18" charset="0"/>
                <a:cs typeface="Times New Roman" panose="02020603050405020304" pitchFamily="18" charset="0"/>
              </a:rPr>
              <a:t>2.1. Survey Table</a:t>
            </a:r>
          </a:p>
          <a:p>
            <a:pPr algn="just"/>
            <a:r>
              <a:rPr lang="en-US" sz="1600" dirty="0">
                <a:solidFill>
                  <a:schemeClr val="bg1"/>
                </a:solidFill>
                <a:latin typeface="Times New Roman" panose="02020603050405020304" pitchFamily="18" charset="0"/>
                <a:cs typeface="Times New Roman" panose="02020603050405020304" pitchFamily="18" charset="0"/>
              </a:rPr>
              <a:t>The following table represents various pre-existing methods, along with their technique, advantages and disadvantages. All these methods are well appreciated but in our problem the results are unsatisfactory. Identification of these drawbacks helps us to update and modify our algorithm to obtain a better accuracy rate.</a:t>
            </a:r>
          </a:p>
          <a:p>
            <a:pPr algn="ctr"/>
            <a:r>
              <a:rPr lang="en-US" sz="1600" b="1" dirty="0">
                <a:solidFill>
                  <a:schemeClr val="bg1"/>
                </a:solidFill>
                <a:latin typeface="Times New Roman" panose="02020603050405020304" pitchFamily="18" charset="0"/>
                <a:cs typeface="Times New Roman" panose="02020603050405020304" pitchFamily="18" charset="0"/>
              </a:rPr>
              <a:t>Table 1: </a:t>
            </a:r>
            <a:r>
              <a:rPr lang="en-US" sz="1600" dirty="0">
                <a:solidFill>
                  <a:schemeClr val="bg1"/>
                </a:solidFill>
                <a:latin typeface="Times New Roman" panose="02020603050405020304" pitchFamily="18" charset="0"/>
                <a:cs typeface="Times New Roman" panose="02020603050405020304" pitchFamily="18" charset="0"/>
              </a:rPr>
              <a:t>Survey Table</a:t>
            </a:r>
            <a:endParaRPr lang="en-US" sz="1500" dirty="0">
              <a:solidFill>
                <a:schemeClr val="bg1"/>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192C954A-0F62-4057-82AF-ECFEE8FE76DB}"/>
              </a:ext>
            </a:extLst>
          </p:cNvPr>
          <p:cNvSpPr>
            <a:spLocks noGrp="1"/>
          </p:cNvSpPr>
          <p:nvPr>
            <p:ph type="title"/>
          </p:nvPr>
        </p:nvSpPr>
        <p:spPr>
          <a:xfrm>
            <a:off x="457200" y="127000"/>
            <a:ext cx="8039984" cy="609600"/>
          </a:xfrm>
        </p:spPr>
        <p:txBody>
          <a:bodyPr>
            <a:normAutofit/>
          </a:bodyPr>
          <a:lstStyle/>
          <a:p>
            <a:pPr algn="just"/>
            <a:r>
              <a:rPr lang="en-US" sz="3200" dirty="0">
                <a:solidFill>
                  <a:schemeClr val="bg1">
                    <a:lumMod val="75000"/>
                    <a:lumOff val="25000"/>
                  </a:schemeClr>
                </a:solidFill>
                <a:latin typeface="Times New Roman" panose="02020603050405020304" pitchFamily="18" charset="0"/>
                <a:cs typeface="Times New Roman" panose="02020603050405020304" pitchFamily="18" charset="0"/>
              </a:rPr>
              <a:t>2. Literature Survey</a:t>
            </a:r>
          </a:p>
        </p:txBody>
      </p:sp>
      <p:graphicFrame>
        <p:nvGraphicFramePr>
          <p:cNvPr id="2" name="Table 1">
            <a:extLst>
              <a:ext uri="{FF2B5EF4-FFF2-40B4-BE49-F238E27FC236}">
                <a16:creationId xmlns:a16="http://schemas.microsoft.com/office/drawing/2014/main" id="{7C0C84E2-3297-4547-9822-C1A0083E641D}"/>
              </a:ext>
            </a:extLst>
          </p:cNvPr>
          <p:cNvGraphicFramePr>
            <a:graphicFrameLocks noGrp="1"/>
          </p:cNvGraphicFramePr>
          <p:nvPr>
            <p:extLst>
              <p:ext uri="{D42A27DB-BD31-4B8C-83A1-F6EECF244321}">
                <p14:modId xmlns:p14="http://schemas.microsoft.com/office/powerpoint/2010/main" val="2784111908"/>
              </p:ext>
            </p:extLst>
          </p:nvPr>
        </p:nvGraphicFramePr>
        <p:xfrm>
          <a:off x="452120" y="2667000"/>
          <a:ext cx="8458199" cy="3732978"/>
        </p:xfrm>
        <a:graphic>
          <a:graphicData uri="http://schemas.openxmlformats.org/drawingml/2006/table">
            <a:tbl>
              <a:tblPr bandRow="1">
                <a:tableStyleId>{5C22544A-7EE6-4342-B048-85BDC9FD1C3A}</a:tableStyleId>
              </a:tblPr>
              <a:tblGrid>
                <a:gridCol w="1983575">
                  <a:extLst>
                    <a:ext uri="{9D8B030D-6E8A-4147-A177-3AD203B41FA5}">
                      <a16:colId xmlns:a16="http://schemas.microsoft.com/office/drawing/2014/main" val="2499625409"/>
                    </a:ext>
                  </a:extLst>
                </a:gridCol>
                <a:gridCol w="3073519">
                  <a:extLst>
                    <a:ext uri="{9D8B030D-6E8A-4147-A177-3AD203B41FA5}">
                      <a16:colId xmlns:a16="http://schemas.microsoft.com/office/drawing/2014/main" val="735167885"/>
                    </a:ext>
                  </a:extLst>
                </a:gridCol>
                <a:gridCol w="3401105">
                  <a:extLst>
                    <a:ext uri="{9D8B030D-6E8A-4147-A177-3AD203B41FA5}">
                      <a16:colId xmlns:a16="http://schemas.microsoft.com/office/drawing/2014/main" val="2612533923"/>
                    </a:ext>
                  </a:extLst>
                </a:gridCol>
              </a:tblGrid>
              <a:tr h="338310">
                <a:tc>
                  <a:txBody>
                    <a:bodyPr/>
                    <a:lstStyle/>
                    <a:p>
                      <a:pPr algn="ctr">
                        <a:tabLst>
                          <a:tab pos="1514475" algn="l"/>
                        </a:tabLst>
                      </a:pPr>
                      <a:r>
                        <a:rPr lang="en-US" sz="1100" b="1" dirty="0">
                          <a:effectLst/>
                          <a:latin typeface="Times New Roman" panose="02020603050405020304" pitchFamily="18" charset="0"/>
                          <a:cs typeface="Times New Roman" panose="02020603050405020304" pitchFamily="18" charset="0"/>
                        </a:rPr>
                        <a:t>Methodology</a:t>
                      </a:r>
                      <a:endParaRPr lang="en-IN" sz="11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1514475" algn="l"/>
                        </a:tabLst>
                      </a:pPr>
                      <a:r>
                        <a:rPr lang="en-US" sz="1100" b="1" dirty="0">
                          <a:effectLst/>
                          <a:latin typeface="Times New Roman" panose="02020603050405020304" pitchFamily="18" charset="0"/>
                          <a:cs typeface="Times New Roman" panose="02020603050405020304" pitchFamily="18" charset="0"/>
                        </a:rPr>
                        <a:t>Advantages</a:t>
                      </a:r>
                      <a:endParaRPr lang="en-IN" sz="11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1514475" algn="l"/>
                        </a:tabLst>
                      </a:pPr>
                      <a:r>
                        <a:rPr lang="en-US" sz="1100" b="1" dirty="0">
                          <a:effectLst/>
                          <a:latin typeface="Times New Roman" panose="02020603050405020304" pitchFamily="18" charset="0"/>
                          <a:cs typeface="Times New Roman" panose="02020603050405020304" pitchFamily="18" charset="0"/>
                        </a:rPr>
                        <a:t>Disadvantages</a:t>
                      </a:r>
                      <a:endParaRPr lang="en-IN" sz="11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539009"/>
                  </a:ext>
                </a:extLst>
              </a:tr>
              <a:tr h="582838">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Decision Tree [1]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Decision trees require less effort for data preparation during pre-processing.</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A small change in the data can cause a large change in the structure. According to our problem, it causes instability.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6988861"/>
                  </a:ext>
                </a:extLst>
              </a:tr>
              <a:tr h="338310">
                <a:tc>
                  <a:txBody>
                    <a:bodyPr/>
                    <a:lstStyle/>
                    <a:p>
                      <a:pPr algn="ctr">
                        <a:tabLst>
                          <a:tab pos="1514475" algn="l"/>
                        </a:tabLst>
                      </a:pPr>
                      <a:r>
                        <a:rPr lang="en-US" sz="1100">
                          <a:effectLst/>
                          <a:latin typeface="Times New Roman" panose="02020603050405020304" pitchFamily="18" charset="0"/>
                          <a:cs typeface="Times New Roman" panose="02020603050405020304" pitchFamily="18" charset="0"/>
                        </a:rPr>
                        <a:t>K-Nearest Neighbor [2]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No assumption about data.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KNN needs a huge amount of memory.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8696417"/>
                  </a:ext>
                </a:extLst>
              </a:tr>
              <a:tr h="487412">
                <a:tc>
                  <a:txBody>
                    <a:bodyPr/>
                    <a:lstStyle/>
                    <a:p>
                      <a:pPr algn="ctr">
                        <a:tabLst>
                          <a:tab pos="1514475" algn="l"/>
                        </a:tabLst>
                      </a:pPr>
                      <a:r>
                        <a:rPr lang="en-US" sz="1100">
                          <a:effectLst/>
                          <a:latin typeface="Times New Roman" panose="02020603050405020304" pitchFamily="18" charset="0"/>
                          <a:cs typeface="Times New Roman" panose="02020603050405020304" pitchFamily="18" charset="0"/>
                        </a:rPr>
                        <a:t>Random Forest Classifier [3]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Random forest minimizes the overfitting issue and tries to increase the accuracy score.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This method needs high computational power and resources.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028517"/>
                  </a:ext>
                </a:extLst>
              </a:tr>
              <a:tr h="636515">
                <a:tc>
                  <a:txBody>
                    <a:bodyPr/>
                    <a:lstStyle/>
                    <a:p>
                      <a:pPr algn="ctr">
                        <a:tabLst>
                          <a:tab pos="1514475" algn="l"/>
                        </a:tabLst>
                      </a:pPr>
                      <a:r>
                        <a:rPr lang="en-US" sz="1100">
                          <a:effectLst/>
                          <a:latin typeface="Times New Roman" panose="02020603050405020304" pitchFamily="18" charset="0"/>
                          <a:cs typeface="Times New Roman" panose="02020603050405020304" pitchFamily="18" charset="0"/>
                        </a:rPr>
                        <a:t>Support Vector Machine [4]</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It is effective in high-dimensional spaces.</a:t>
                      </a:r>
                      <a:endParaRPr lang="en-IN" sz="1100" dirty="0">
                        <a:effectLst/>
                        <a:latin typeface="Times New Roman" panose="02020603050405020304" pitchFamily="18" charset="0"/>
                        <a:cs typeface="Times New Roman" panose="02020603050405020304" pitchFamily="18" charset="0"/>
                      </a:endParaRPr>
                    </a:p>
                    <a:p>
                      <a:pPr algn="ctr">
                        <a:tabLst>
                          <a:tab pos="1514475" algn="l"/>
                        </a:tabLst>
                      </a:pPr>
                      <a:r>
                        <a:rPr lang="en-US" sz="1100" dirty="0">
                          <a:effectLst/>
                          <a:latin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Due to a huge time consumption issue, the performance of this method is not satisfactory when we apply this strategy in a large dataset.</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3568783"/>
                  </a:ext>
                </a:extLst>
              </a:tr>
              <a:tr h="634401">
                <a:tc>
                  <a:txBody>
                    <a:bodyPr/>
                    <a:lstStyle/>
                    <a:p>
                      <a:pPr algn="ctr">
                        <a:tabLst>
                          <a:tab pos="1514475" algn="l"/>
                        </a:tabLst>
                      </a:pPr>
                      <a:r>
                        <a:rPr lang="en-US" sz="1100">
                          <a:effectLst/>
                          <a:latin typeface="Times New Roman" panose="02020603050405020304" pitchFamily="18" charset="0"/>
                          <a:cs typeface="Times New Roman" panose="02020603050405020304" pitchFamily="18" charset="0"/>
                        </a:rPr>
                        <a:t>Gaussian Naïve Bayes [5]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a:effectLst/>
                          <a:highlight>
                            <a:srgbClr val="FFFFFF"/>
                          </a:highlight>
                          <a:latin typeface="Times New Roman" panose="02020603050405020304" pitchFamily="18" charset="0"/>
                          <a:cs typeface="Times New Roman" panose="02020603050405020304" pitchFamily="18" charset="0"/>
                        </a:rPr>
                        <a:t>Naive Bayes is more appropriate for categorical input variables than numerical variables</a:t>
                      </a:r>
                      <a:r>
                        <a:rPr lang="en-US" sz="1100">
                          <a:effectLst/>
                          <a:latin typeface="Times New Roman" panose="02020603050405020304" pitchFamily="18" charset="0"/>
                          <a:cs typeface="Times New Roman" panose="02020603050405020304" pitchFamily="18" charset="0"/>
                        </a:rPr>
                        <a:t>. In the context of our problem, this property is suitable.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latin typeface="Times New Roman" panose="02020603050405020304" pitchFamily="18" charset="0"/>
                          <a:cs typeface="Times New Roman" panose="02020603050405020304" pitchFamily="18" charset="0"/>
                        </a:rPr>
                        <a:t>It presumes that every feature of the dataset is independent. This property limits the application of this technique in real-world cases.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66745"/>
                  </a:ext>
                </a:extLst>
              </a:tr>
              <a:tr h="487412">
                <a:tc>
                  <a:txBody>
                    <a:bodyPr/>
                    <a:lstStyle/>
                    <a:p>
                      <a:pPr marL="10795" indent="-360680" algn="just">
                        <a:spcBef>
                          <a:spcPts val="770"/>
                        </a:spcBef>
                        <a:spcAft>
                          <a:spcPts val="0"/>
                        </a:spcAft>
                        <a:tabLst>
                          <a:tab pos="1514475" algn="l"/>
                        </a:tabLst>
                      </a:pPr>
                      <a:r>
                        <a:rPr lang="en-US" sz="1100" kern="0" dirty="0">
                          <a:effectLst/>
                          <a:latin typeface="Times New Roman" panose="02020603050405020304" pitchFamily="18" charset="0"/>
                          <a:cs typeface="Times New Roman" panose="02020603050405020304" pitchFamily="18" charset="0"/>
                        </a:rPr>
                        <a:t>Multi-Scale Fusion U-Net [6]</a:t>
                      </a:r>
                      <a:endPar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It solves the problem of multi-scale variation in breast lesions and boundary pixel blurring</a:t>
                      </a:r>
                      <a:r>
                        <a:rPr lang="en-US" sz="1100" dirty="0">
                          <a:effectLst/>
                          <a:latin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1514475" algn="l"/>
                        </a:tabLst>
                      </a:pPr>
                      <a:r>
                        <a:rPr lang="en-US" sz="1100" dirty="0">
                          <a:effectLst/>
                          <a:highlight>
                            <a:srgbClr val="FFFFFF"/>
                          </a:highlight>
                          <a:latin typeface="Times New Roman" panose="02020603050405020304" pitchFamily="18" charset="0"/>
                          <a:cs typeface="Times New Roman" panose="02020603050405020304" pitchFamily="18" charset="0"/>
                        </a:rPr>
                        <a:t>For the different modes of images, segmentation effects will be reduced.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7027" marR="87027" marT="87027" marB="87027">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5718798"/>
                  </a:ext>
                </a:extLst>
              </a:tr>
            </a:tbl>
          </a:graphicData>
        </a:graphic>
      </p:graphicFrame>
      <p:graphicFrame>
        <p:nvGraphicFramePr>
          <p:cNvPr id="4" name="Table 3">
            <a:extLst>
              <a:ext uri="{FF2B5EF4-FFF2-40B4-BE49-F238E27FC236}">
                <a16:creationId xmlns:a16="http://schemas.microsoft.com/office/drawing/2014/main" id="{6A6C3EB0-B862-42A5-B54F-48986EC06FD9}"/>
              </a:ext>
            </a:extLst>
          </p:cNvPr>
          <p:cNvGraphicFramePr>
            <a:graphicFrameLocks noGrp="1"/>
          </p:cNvGraphicFramePr>
          <p:nvPr/>
        </p:nvGraphicFramePr>
        <p:xfrm>
          <a:off x="7193280" y="792480"/>
          <a:ext cx="208280" cy="365760"/>
        </p:xfrm>
        <a:graphic>
          <a:graphicData uri="http://schemas.openxmlformats.org/drawingml/2006/table">
            <a:tbl>
              <a:tblPr/>
              <a:tblGrid>
                <a:gridCol w="208280">
                  <a:extLst>
                    <a:ext uri="{9D8B030D-6E8A-4147-A177-3AD203B41FA5}">
                      <a16:colId xmlns:a16="http://schemas.microsoft.com/office/drawing/2014/main" val="1421334970"/>
                    </a:ext>
                  </a:extLst>
                </a:gridCol>
              </a:tblGrid>
              <a:tr h="0">
                <a:tc>
                  <a:txBody>
                    <a:bodyPr/>
                    <a:lstStyle/>
                    <a:p>
                      <a:endParaRPr lang="en-IN" dirty="0"/>
                    </a:p>
                  </a:txBody>
                  <a:tcP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279615347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AB86EB-54DD-438E-AA39-C419563F274E}"/>
              </a:ext>
            </a:extLst>
          </p:cNvPr>
          <p:cNvSpPr/>
          <p:nvPr/>
        </p:nvSpPr>
        <p:spPr>
          <a:xfrm>
            <a:off x="457200" y="1676400"/>
            <a:ext cx="22098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3" name="TextBox 12"/>
          <p:cNvSpPr txBox="1"/>
          <p:nvPr/>
        </p:nvSpPr>
        <p:spPr>
          <a:xfrm>
            <a:off x="723900" y="1143000"/>
            <a:ext cx="7696200" cy="2092881"/>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2.2. Comparative Study</a:t>
            </a:r>
          </a:p>
          <a:p>
            <a:pPr algn="just"/>
            <a:r>
              <a:rPr lang="en-US" sz="1600" dirty="0">
                <a:solidFill>
                  <a:schemeClr val="bg1"/>
                </a:solidFill>
                <a:latin typeface="Times New Roman" panose="02020603050405020304" pitchFamily="18" charset="0"/>
                <a:cs typeface="Times New Roman" panose="02020603050405020304" pitchFamily="18" charset="0"/>
              </a:rPr>
              <a:t>After a comparison of other existing classification methodologies with our proposed methodology as shown in Table 2, we can conclude that our proposed methodology overpowers the existing classification algorithms [7] [8] [9] in terms of F1 score and accuracy score.</a:t>
            </a: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pPr algn="ctr"/>
            <a:r>
              <a:rPr lang="en-US" sz="1600" b="1" dirty="0">
                <a:solidFill>
                  <a:schemeClr val="bg1"/>
                </a:solidFill>
                <a:latin typeface="Times New Roman" panose="02020603050405020304" pitchFamily="18" charset="0"/>
                <a:cs typeface="Times New Roman" panose="02020603050405020304" pitchFamily="18" charset="0"/>
              </a:rPr>
              <a:t>Table 2: </a:t>
            </a:r>
            <a:r>
              <a:rPr lang="en-US" sz="1600" dirty="0">
                <a:solidFill>
                  <a:schemeClr val="bg1"/>
                </a:solidFill>
                <a:latin typeface="Times New Roman" panose="02020603050405020304" pitchFamily="18" charset="0"/>
                <a:cs typeface="Times New Roman" panose="02020603050405020304" pitchFamily="18" charset="0"/>
              </a:rPr>
              <a:t>Comparative Study</a:t>
            </a:r>
          </a:p>
        </p:txBody>
      </p:sp>
      <p:graphicFrame>
        <p:nvGraphicFramePr>
          <p:cNvPr id="14" name="Table 13"/>
          <p:cNvGraphicFramePr>
            <a:graphicFrameLocks noGrp="1"/>
          </p:cNvGraphicFramePr>
          <p:nvPr>
            <p:extLst>
              <p:ext uri="{D42A27DB-BD31-4B8C-83A1-F6EECF244321}">
                <p14:modId xmlns:p14="http://schemas.microsoft.com/office/powerpoint/2010/main" val="430901598"/>
              </p:ext>
            </p:extLst>
          </p:nvPr>
        </p:nvGraphicFramePr>
        <p:xfrm>
          <a:off x="685800" y="3393440"/>
          <a:ext cx="7772400" cy="2203914"/>
        </p:xfrm>
        <a:graphic>
          <a:graphicData uri="http://schemas.openxmlformats.org/drawingml/2006/table">
            <a:tbl>
              <a:tblPr/>
              <a:tblGrid>
                <a:gridCol w="857769">
                  <a:extLst>
                    <a:ext uri="{9D8B030D-6E8A-4147-A177-3AD203B41FA5}">
                      <a16:colId xmlns:a16="http://schemas.microsoft.com/office/drawing/2014/main" val="20000"/>
                    </a:ext>
                  </a:extLst>
                </a:gridCol>
                <a:gridCol w="3436124">
                  <a:extLst>
                    <a:ext uri="{9D8B030D-6E8A-4147-A177-3AD203B41FA5}">
                      <a16:colId xmlns:a16="http://schemas.microsoft.com/office/drawing/2014/main" val="20001"/>
                    </a:ext>
                  </a:extLst>
                </a:gridCol>
                <a:gridCol w="1859846">
                  <a:extLst>
                    <a:ext uri="{9D8B030D-6E8A-4147-A177-3AD203B41FA5}">
                      <a16:colId xmlns:a16="http://schemas.microsoft.com/office/drawing/2014/main" val="20002"/>
                    </a:ext>
                  </a:extLst>
                </a:gridCol>
                <a:gridCol w="1618661">
                  <a:extLst>
                    <a:ext uri="{9D8B030D-6E8A-4147-A177-3AD203B41FA5}">
                      <a16:colId xmlns:a16="http://schemas.microsoft.com/office/drawing/2014/main" val="20003"/>
                    </a:ext>
                  </a:extLst>
                </a:gridCol>
              </a:tblGrid>
              <a:tr h="379787">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Serial No</a:t>
                      </a:r>
                      <a:r>
                        <a:rPr lang="en-US" sz="1600" dirty="0">
                          <a:solidFill>
                            <a:schemeClr val="bg1"/>
                          </a:solidFill>
                          <a:latin typeface="Times New Roman" panose="02020603050405020304" pitchFamily="18" charset="0"/>
                          <a:ea typeface="Times New Roman"/>
                          <a:cs typeface="Times New Roman" panose="02020603050405020304" pitchFamily="18" charset="0"/>
                        </a:rPr>
                        <a:t>.</a:t>
                      </a: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Name of the classification algorithm</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Accuracy Score</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F1 Score</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189893">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Decision Tree [1]</a:t>
                      </a: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97%</a:t>
                      </a: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0.97</a:t>
                      </a: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extLst>
                  <a:ext uri="{0D108BD9-81ED-4DB2-BD59-A6C34878D82A}">
                    <a16:rowId xmlns:a16="http://schemas.microsoft.com/office/drawing/2014/main" val="10001"/>
                  </a:ext>
                </a:extLst>
              </a:tr>
              <a:tr h="189893">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2.</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K-Nearest Neighbor [2]</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94.2%</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0.94</a:t>
                      </a:r>
                    </a:p>
                  </a:txBody>
                  <a:tcPr marL="68580" marR="68580" marT="0" marB="0">
                    <a:lnL>
                      <a:noFill/>
                    </a:lnL>
                    <a:lnR>
                      <a:noFill/>
                    </a:lnR>
                    <a:lnT>
                      <a:noFill/>
                    </a:lnT>
                    <a:lnB>
                      <a:noFill/>
                    </a:lnB>
                    <a:noFill/>
                  </a:tcPr>
                </a:tc>
                <a:extLst>
                  <a:ext uri="{0D108BD9-81ED-4DB2-BD59-A6C34878D82A}">
                    <a16:rowId xmlns:a16="http://schemas.microsoft.com/office/drawing/2014/main" val="10002"/>
                  </a:ext>
                </a:extLst>
              </a:tr>
              <a:tr h="189893">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3.</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Gaussian Naïve Bayes [3] </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97%</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0.97</a:t>
                      </a: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0003"/>
                  </a:ext>
                </a:extLst>
              </a:tr>
              <a:tr h="189893">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4.</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Random Forest [4]</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97%</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a:solidFill>
                            <a:schemeClr val="bg1"/>
                          </a:solidFill>
                          <a:latin typeface="Times New Roman" panose="02020603050405020304" pitchFamily="18" charset="0"/>
                          <a:ea typeface="Times New Roman"/>
                          <a:cs typeface="Times New Roman" panose="02020603050405020304" pitchFamily="18" charset="0"/>
                        </a:rPr>
                        <a:t>0.95</a:t>
                      </a: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0004"/>
                  </a:ext>
                </a:extLst>
              </a:tr>
              <a:tr h="248920">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5.</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Support Vector Machine [5]</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96%</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0.96</a:t>
                      </a: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0005"/>
                  </a:ext>
                </a:extLst>
              </a:tr>
              <a:tr h="248114">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6.</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b="0" kern="0" dirty="0">
                          <a:solidFill>
                            <a:schemeClr val="bg1"/>
                          </a:solidFill>
                          <a:latin typeface="Times New Roman" panose="02020603050405020304" pitchFamily="18" charset="0"/>
                          <a:ea typeface="Times New Roman"/>
                          <a:cs typeface="Times New Roman" panose="02020603050405020304" pitchFamily="18" charset="0"/>
                        </a:rPr>
                        <a:t>Multi-Scale Fusion U-Net [6]</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94%</a:t>
                      </a:r>
                    </a:p>
                  </a:txBody>
                  <a:tcPr marL="68580" marR="68580" marT="0" marB="0">
                    <a:lnL>
                      <a:noFill/>
                    </a:lnL>
                    <a:lnR>
                      <a:noFill/>
                    </a:lnR>
                    <a:lnT>
                      <a:noFill/>
                    </a:lnT>
                    <a:lnB>
                      <a:noFill/>
                    </a:lnB>
                    <a:solidFill>
                      <a:schemeClr val="tx1"/>
                    </a:solidFill>
                  </a:tcPr>
                </a:tc>
                <a:tc>
                  <a:txBody>
                    <a:bodyPr/>
                    <a:lstStyle/>
                    <a:p>
                      <a:pPr algn="ctr">
                        <a:spcAft>
                          <a:spcPts val="0"/>
                        </a:spcAft>
                        <a:tabLst>
                          <a:tab pos="1514475" algn="l"/>
                        </a:tabLst>
                      </a:pPr>
                      <a:r>
                        <a:rPr lang="en-US" sz="1600" dirty="0">
                          <a:solidFill>
                            <a:schemeClr val="bg1"/>
                          </a:solidFill>
                          <a:latin typeface="Times New Roman" panose="02020603050405020304" pitchFamily="18" charset="0"/>
                          <a:ea typeface="Times New Roman"/>
                          <a:cs typeface="Times New Roman" panose="02020603050405020304" pitchFamily="18" charset="0"/>
                        </a:rPr>
                        <a:t>0.93</a:t>
                      </a: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468425551"/>
                  </a:ext>
                </a:extLst>
              </a:tr>
              <a:tr h="189893">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7.</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Proposed Method</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98.5%</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a:spcAft>
                          <a:spcPts val="0"/>
                        </a:spcAft>
                        <a:tabLst>
                          <a:tab pos="1514475" algn="l"/>
                        </a:tabLst>
                      </a:pPr>
                      <a:r>
                        <a:rPr lang="en-US" sz="1600" b="1" dirty="0">
                          <a:solidFill>
                            <a:schemeClr val="bg1"/>
                          </a:solidFill>
                          <a:latin typeface="Times New Roman" panose="02020603050405020304" pitchFamily="18" charset="0"/>
                          <a:ea typeface="Times New Roman"/>
                          <a:cs typeface="Times New Roman" panose="02020603050405020304" pitchFamily="18" charset="0"/>
                        </a:rPr>
                        <a:t>0.98</a:t>
                      </a:r>
                      <a:endParaRPr lang="en-US" sz="1600" dirty="0">
                        <a:solidFill>
                          <a:schemeClr val="bg1"/>
                        </a:solidFill>
                        <a:latin typeface="Times New Roman" panose="02020603050405020304" pitchFamily="18" charset="0"/>
                        <a:ea typeface="Times New Roman"/>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4">
                <a:extLst>
                  <a:ext uri="{FF2B5EF4-FFF2-40B4-BE49-F238E27FC236}">
                    <a16:creationId xmlns:a16="http://schemas.microsoft.com/office/drawing/2014/main" id="{3A89E868-60C5-4A06-9FB0-6AFB3ABB446C}"/>
                  </a:ext>
                </a:extLst>
              </p:cNvPr>
              <p:cNvSpPr txBox="1"/>
              <p:nvPr/>
            </p:nvSpPr>
            <p:spPr>
              <a:xfrm>
                <a:off x="951616" y="1720840"/>
                <a:ext cx="7201784" cy="32932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Our proposed methodology is focused on breast cancer classification and detection from an unstructured dataset (BUSI) using breast mammogram classification and detection algorithm using a convolutional approach.</a:t>
                </a:r>
                <a:endPar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Our algorithm is divided into 16 steps. The algorithm takes a mammogram image, </a:t>
                </a:r>
                <a14:m>
                  <m:oMath xmlns:m="http://schemas.openxmlformats.org/officeDocument/2006/math">
                    <m:r>
                      <a:rPr lang="en-US" sz="1600" i="1">
                        <a:solidFill>
                          <a:schemeClr val="bg1"/>
                        </a:solidFill>
                        <a:effectLst/>
                        <a:latin typeface="Cambria Math" panose="02040503050406030204" pitchFamily="18" charset="0"/>
                        <a:ea typeface="Times New Roman" panose="02020603050405020304" pitchFamily="18" charset="0"/>
                      </a:rPr>
                      <m:t>𝐼</m:t>
                    </m:r>
                    <m:r>
                      <a:rPr lang="en-US" sz="1600" i="1">
                        <a:solidFill>
                          <a:schemeClr val="bg1"/>
                        </a:solidFill>
                        <a:effectLst/>
                        <a:latin typeface="Cambria Math" panose="02040503050406030204" pitchFamily="18" charset="0"/>
                        <a:ea typeface="Times New Roman" panose="02020603050405020304" pitchFamily="18" charset="0"/>
                      </a:rPr>
                      <m:t>(</m:t>
                    </m:r>
                    <m:r>
                      <a:rPr lang="en-US" sz="1600" i="1">
                        <a:solidFill>
                          <a:schemeClr val="bg1"/>
                        </a:solidFill>
                        <a:effectLst/>
                        <a:latin typeface="Cambria Math" panose="02040503050406030204" pitchFamily="18" charset="0"/>
                        <a:ea typeface="Times New Roman" panose="02020603050405020304" pitchFamily="18" charset="0"/>
                      </a:rPr>
                      <m:t>𝑢</m:t>
                    </m:r>
                    <m:r>
                      <a:rPr lang="en-US" sz="1600" i="1">
                        <a:solidFill>
                          <a:schemeClr val="bg1"/>
                        </a:solidFill>
                        <a:effectLst/>
                        <a:latin typeface="Cambria Math" panose="02040503050406030204" pitchFamily="18" charset="0"/>
                        <a:ea typeface="Times New Roman" panose="02020603050405020304" pitchFamily="18" charset="0"/>
                      </a:rPr>
                      <m:t>,</m:t>
                    </m:r>
                    <m:r>
                      <a:rPr lang="en-US" sz="1600" i="1">
                        <a:solidFill>
                          <a:schemeClr val="bg1"/>
                        </a:solidFill>
                        <a:effectLst/>
                        <a:latin typeface="Cambria Math" panose="02040503050406030204" pitchFamily="18" charset="0"/>
                        <a:ea typeface="Times New Roman" panose="02020603050405020304" pitchFamily="18" charset="0"/>
                      </a:rPr>
                      <m:t>𝑣</m:t>
                    </m:r>
                    <m:r>
                      <a:rPr lang="en-US" sz="1600" i="1">
                        <a:solidFill>
                          <a:schemeClr val="bg1"/>
                        </a:solidFill>
                        <a:effectLst/>
                        <a:latin typeface="Cambria Math" panose="02040503050406030204" pitchFamily="18" charset="0"/>
                        <a:ea typeface="Times New Roman" panose="02020603050405020304" pitchFamily="18" charset="0"/>
                      </a:rPr>
                      <m:t>)</m:t>
                    </m:r>
                  </m:oMath>
                </a14:m>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as an input from the dataset and produces a binary output (Yes/No) and the accuracy rate. The algorithm is as follows:</a:t>
                </a:r>
                <a:endPar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Algorithm: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mammogram classification and detection algorithm using a 		   convolutional approach</a:t>
                </a:r>
                <a:endPar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600" i="1">
                        <a:solidFill>
                          <a:schemeClr val="bg1"/>
                        </a:solidFill>
                        <a:effectLst/>
                        <a:latin typeface="Cambria Math" panose="02040503050406030204" pitchFamily="18" charset="0"/>
                        <a:ea typeface="Times New Roman" panose="02020603050405020304" pitchFamily="18" charset="0"/>
                      </a:rPr>
                      <m:t>𝐼</m:t>
                    </m:r>
                    <m:r>
                      <a:rPr lang="en-US" sz="1600" i="1">
                        <a:solidFill>
                          <a:schemeClr val="bg1"/>
                        </a:solidFill>
                        <a:effectLst/>
                        <a:latin typeface="Cambria Math" panose="02040503050406030204" pitchFamily="18" charset="0"/>
                        <a:ea typeface="Times New Roman" panose="02020603050405020304" pitchFamily="18" charset="0"/>
                      </a:rPr>
                      <m:t>(</m:t>
                    </m:r>
                    <m:r>
                      <a:rPr lang="en-US" sz="1600" i="1">
                        <a:solidFill>
                          <a:schemeClr val="bg1"/>
                        </a:solidFill>
                        <a:effectLst/>
                        <a:latin typeface="Cambria Math" panose="02040503050406030204" pitchFamily="18" charset="0"/>
                        <a:ea typeface="Times New Roman" panose="02020603050405020304" pitchFamily="18" charset="0"/>
                      </a:rPr>
                      <m:t>𝑢</m:t>
                    </m:r>
                    <m:r>
                      <a:rPr lang="en-US" sz="1600" i="1">
                        <a:solidFill>
                          <a:schemeClr val="bg1"/>
                        </a:solidFill>
                        <a:effectLst/>
                        <a:latin typeface="Cambria Math" panose="02040503050406030204" pitchFamily="18" charset="0"/>
                        <a:ea typeface="Times New Roman" panose="02020603050405020304" pitchFamily="18" charset="0"/>
                      </a:rPr>
                      <m:t>,</m:t>
                    </m:r>
                    <m:r>
                      <a:rPr lang="en-US" sz="1600" i="1">
                        <a:solidFill>
                          <a:schemeClr val="bg1"/>
                        </a:solidFill>
                        <a:effectLst/>
                        <a:latin typeface="Cambria Math" panose="02040503050406030204" pitchFamily="18" charset="0"/>
                        <a:ea typeface="Times New Roman" panose="02020603050405020304" pitchFamily="18" charset="0"/>
                      </a:rPr>
                      <m:t>𝑣</m:t>
                    </m:r>
                    <m:r>
                      <a:rPr lang="en-US" sz="1600" i="1">
                        <a:solidFill>
                          <a:schemeClr val="bg1"/>
                        </a:solidFill>
                        <a:effectLst/>
                        <a:latin typeface="Cambria Math" panose="02040503050406030204" pitchFamily="18" charset="0"/>
                        <a:ea typeface="Times New Roman" panose="02020603050405020304" pitchFamily="18" charset="0"/>
                      </a:rPr>
                      <m:t>)</m:t>
                    </m:r>
                  </m:oMath>
                </a14:m>
                <a:endParaRPr lang="en-I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Output: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Yes/No and the accuracy rate</a:t>
                </a:r>
              </a:p>
              <a:p>
                <a:endParaRPr lang="en-I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4" name="TextBox 4">
                <a:extLst>
                  <a:ext uri="{FF2B5EF4-FFF2-40B4-BE49-F238E27FC236}">
                    <a16:creationId xmlns:a16="http://schemas.microsoft.com/office/drawing/2014/main" id="{3A89E868-60C5-4A06-9FB0-6AFB3ABB446C}"/>
                  </a:ext>
                </a:extLst>
              </p:cNvPr>
              <p:cNvSpPr txBox="1">
                <a:spLocks noRot="1" noChangeAspect="1" noMove="1" noResize="1" noEditPoints="1" noAdjustHandles="1" noChangeArrowheads="1" noChangeShapeType="1" noTextEdit="1"/>
              </p:cNvSpPr>
              <p:nvPr/>
            </p:nvSpPr>
            <p:spPr>
              <a:xfrm>
                <a:off x="951616" y="1720840"/>
                <a:ext cx="7201784" cy="3293209"/>
              </a:xfrm>
              <a:prstGeom prst="rect">
                <a:avLst/>
              </a:prstGeom>
              <a:blipFill>
                <a:blip r:embed="rId2"/>
                <a:stretch>
                  <a:fillRect l="-423" t="-555"/>
                </a:stretch>
              </a:blipFill>
            </p:spPr>
            <p:txBody>
              <a:bodyPr/>
              <a:lstStyle/>
              <a:p>
                <a:r>
                  <a:rPr lang="en-IN">
                    <a:noFill/>
                  </a:rPr>
                  <a:t> </a:t>
                </a:r>
              </a:p>
            </p:txBody>
          </p:sp>
        </mc:Fallback>
      </mc:AlternateContent>
      <p:cxnSp>
        <p:nvCxnSpPr>
          <p:cNvPr id="9" name="Straight Connector 8">
            <a:extLst>
              <a:ext uri="{FF2B5EF4-FFF2-40B4-BE49-F238E27FC236}">
                <a16:creationId xmlns:a16="http://schemas.microsoft.com/office/drawing/2014/main" id="{612CC384-3E2E-4C8C-8AF5-8567F657475A}"/>
              </a:ext>
            </a:extLst>
          </p:cNvPr>
          <p:cNvCxnSpPr>
            <a:cxnSpLocks/>
          </p:cNvCxnSpPr>
          <p:nvPr/>
        </p:nvCxnSpPr>
        <p:spPr>
          <a:xfrm>
            <a:off x="951616" y="3657600"/>
            <a:ext cx="682078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2592735-5ACC-4F31-9A7B-F1F74638E6A7}"/>
              </a:ext>
            </a:extLst>
          </p:cNvPr>
          <p:cNvCxnSpPr>
            <a:cxnSpLocks/>
          </p:cNvCxnSpPr>
          <p:nvPr/>
        </p:nvCxnSpPr>
        <p:spPr>
          <a:xfrm>
            <a:off x="951616" y="4800600"/>
            <a:ext cx="6820784" cy="0"/>
          </a:xfrm>
          <a:prstGeom prst="line">
            <a:avLst/>
          </a:prstGeom>
        </p:spPr>
        <p:style>
          <a:lnRef idx="1">
            <a:schemeClr val="dk1"/>
          </a:lnRef>
          <a:fillRef idx="0">
            <a:schemeClr val="dk1"/>
          </a:fillRef>
          <a:effectRef idx="0">
            <a:schemeClr val="dk1"/>
          </a:effectRef>
          <a:fontRef idx="minor">
            <a:schemeClr val="tx1"/>
          </a:fontRef>
        </p:style>
      </p:cxnSp>
      <p:sp>
        <p:nvSpPr>
          <p:cNvPr id="13" name="Title 1">
            <a:extLst>
              <a:ext uri="{FF2B5EF4-FFF2-40B4-BE49-F238E27FC236}">
                <a16:creationId xmlns:a16="http://schemas.microsoft.com/office/drawing/2014/main" id="{DC8F2389-CFE5-48C1-9F7D-74DF2BA9B2ED}"/>
              </a:ext>
            </a:extLst>
          </p:cNvPr>
          <p:cNvSpPr txBox="1">
            <a:spLocks/>
          </p:cNvSpPr>
          <p:nvPr/>
        </p:nvSpPr>
        <p:spPr>
          <a:xfrm>
            <a:off x="228600" y="654041"/>
            <a:ext cx="8039984" cy="60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200" dirty="0">
                <a:solidFill>
                  <a:schemeClr val="bg1">
                    <a:lumMod val="75000"/>
                    <a:lumOff val="25000"/>
                  </a:schemeClr>
                </a:solidFill>
                <a:latin typeface="Times New Roman" panose="02020603050405020304" pitchFamily="18" charset="0"/>
                <a:cs typeface="Times New Roman" panose="02020603050405020304" pitchFamily="18" charset="0"/>
              </a:rPr>
              <a:t>3. Proposed methodology</a:t>
            </a:r>
          </a:p>
        </p:txBody>
      </p:sp>
    </p:spTree>
    <p:extLst>
      <p:ext uri="{BB962C8B-B14F-4D97-AF65-F5344CB8AC3E}">
        <p14:creationId xmlns:p14="http://schemas.microsoft.com/office/powerpoint/2010/main" val="373909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54F961-0979-46BD-BF2B-E164C9808075}"/>
              </a:ext>
            </a:extLst>
          </p:cNvPr>
          <p:cNvSpPr/>
          <p:nvPr/>
        </p:nvSpPr>
        <p:spPr>
          <a:xfrm>
            <a:off x="381000" y="1586203"/>
            <a:ext cx="2209800" cy="4906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B93C8AB6-F2C8-4703-8302-1FE427458D27}"/>
              </a:ext>
            </a:extLst>
          </p:cNvPr>
          <p:cNvSpPr/>
          <p:nvPr/>
        </p:nvSpPr>
        <p:spPr>
          <a:xfrm>
            <a:off x="2856825" y="1586203"/>
            <a:ext cx="1959428" cy="30567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28E6466C-66CE-4FCB-BA94-6D51D21B271F}"/>
              </a:ext>
            </a:extLst>
          </p:cNvPr>
          <p:cNvSpPr/>
          <p:nvPr/>
        </p:nvSpPr>
        <p:spPr>
          <a:xfrm>
            <a:off x="2945114" y="1717687"/>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latin typeface="Times New Roman" panose="02020603050405020304" pitchFamily="18" charset="0"/>
                <a:cs typeface="Times New Roman" panose="02020603050405020304" pitchFamily="18" charset="0"/>
              </a:rPr>
              <a:t>Conversion of original image to greyscale image</a:t>
            </a:r>
            <a:endParaRPr lang="en-US" sz="1000" dirty="0">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F0D21379-2F04-4699-AD7E-A3D70FB6F206}"/>
              </a:ext>
            </a:extLst>
          </p:cNvPr>
          <p:cNvSpPr/>
          <p:nvPr/>
        </p:nvSpPr>
        <p:spPr>
          <a:xfrm>
            <a:off x="2945115" y="2296160"/>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Proposed filtration algorithm</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0F7ABDA8-3543-4160-864B-88F443A35998}"/>
                  </a:ext>
                </a:extLst>
              </p:cNvPr>
              <p:cNvSpPr/>
              <p:nvPr/>
            </p:nvSpPr>
            <p:spPr>
              <a:xfrm>
                <a:off x="2945115" y="2879425"/>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Apply </a:t>
                </a:r>
                <a14:m>
                  <m:oMath xmlns:m="http://schemas.openxmlformats.org/officeDocument/2006/math">
                    <m:r>
                      <a:rPr lang="en-US" sz="1000" b="0" i="1" smtClean="0">
                        <a:latin typeface="Cambria Math" panose="02040503050406030204" pitchFamily="18" charset="0"/>
                        <a:ea typeface="Cambria Math" panose="02040503050406030204" pitchFamily="18" charset="0"/>
                      </a:rPr>
                      <m:t>𝜃</m:t>
                    </m:r>
                    <m:r>
                      <a:rPr lang="en-IN" sz="1000" b="0" i="1" smtClean="0">
                        <a:latin typeface="Cambria Math" panose="02040503050406030204" pitchFamily="18" charset="0"/>
                        <a:ea typeface="Cambria Math" panose="02040503050406030204" pitchFamily="18" charset="0"/>
                      </a:rPr>
                      <m:t> </m:t>
                    </m:r>
                    <m:r>
                      <a:rPr lang="en-IN" sz="1000" b="0" i="1" smtClean="0">
                        <a:latin typeface="Cambria Math" panose="02040503050406030204" pitchFamily="18" charset="0"/>
                        <a:ea typeface="Cambria Math" panose="02040503050406030204" pitchFamily="18" charset="0"/>
                      </a:rPr>
                      <m:t>𝑎𝑛𝑑</m:t>
                    </m:r>
                    <m:r>
                      <a:rPr lang="en-IN" sz="1000" b="0" i="1" smtClean="0">
                        <a:latin typeface="Cambria Math" panose="02040503050406030204" pitchFamily="18" charset="0"/>
                        <a:ea typeface="Cambria Math" panose="02040503050406030204" pitchFamily="18" charset="0"/>
                      </a:rPr>
                      <m:t> </m:t>
                    </m:r>
                    <m:sSup>
                      <m:sSupPr>
                        <m:ctrlPr>
                          <a:rPr lang="en-IN" sz="1000" i="1" smtClean="0">
                            <a:latin typeface="Cambria Math" panose="02040503050406030204" pitchFamily="18" charset="0"/>
                            <a:ea typeface="Cambria Math" panose="02040503050406030204" pitchFamily="18" charset="0"/>
                          </a:rPr>
                        </m:ctrlPr>
                      </m:sSupPr>
                      <m:e>
                        <m:r>
                          <a:rPr lang="en-IN" sz="1000" b="0" i="1" smtClean="0">
                            <a:latin typeface="Cambria Math" panose="02040503050406030204" pitchFamily="18" charset="0"/>
                            <a:ea typeface="Cambria Math" panose="02040503050406030204" pitchFamily="18" charset="0"/>
                          </a:rPr>
                          <m:t>𝜃</m:t>
                        </m:r>
                      </m:e>
                      <m:sup>
                        <m:r>
                          <a:rPr lang="en-IN" sz="1000" b="0" i="1" smtClean="0">
                            <a:latin typeface="Cambria Math" panose="02040503050406030204" pitchFamily="18" charset="0"/>
                            <a:ea typeface="Cambria Math" panose="02040503050406030204" pitchFamily="18" charset="0"/>
                          </a:rPr>
                          <m:t>𝑅</m:t>
                        </m:r>
                      </m:sup>
                    </m:sSup>
                  </m:oMath>
                </a14:m>
                <a:r>
                  <a:rPr lang="en-US" sz="1000" dirty="0">
                    <a:latin typeface="Times New Roman" panose="02020603050405020304" pitchFamily="18" charset="0"/>
                    <a:cs typeface="Times New Roman" panose="02020603050405020304" pitchFamily="18" charset="0"/>
                  </a:rPr>
                  <a:t> operation </a:t>
                </a:r>
              </a:p>
            </p:txBody>
          </p:sp>
        </mc:Choice>
        <mc:Fallback xmlns="">
          <p:sp>
            <p:nvSpPr>
              <p:cNvPr id="37" name="Rectangle 36">
                <a:extLst>
                  <a:ext uri="{FF2B5EF4-FFF2-40B4-BE49-F238E27FC236}">
                    <a16:creationId xmlns:a16="http://schemas.microsoft.com/office/drawing/2014/main" id="{0F7ABDA8-3543-4160-864B-88F443A35998}"/>
                  </a:ext>
                </a:extLst>
              </p:cNvPr>
              <p:cNvSpPr>
                <a:spLocks noRot="1" noChangeAspect="1" noMove="1" noResize="1" noEditPoints="1" noAdjustHandles="1" noChangeArrowheads="1" noChangeShapeType="1" noTextEdit="1"/>
              </p:cNvSpPr>
              <p:nvPr/>
            </p:nvSpPr>
            <p:spPr>
              <a:xfrm>
                <a:off x="2945115" y="2879425"/>
                <a:ext cx="1750423" cy="470263"/>
              </a:xfrm>
              <a:prstGeom prst="rect">
                <a:avLst/>
              </a:prstGeom>
              <a:blipFill>
                <a:blip r:embed="rId2"/>
                <a:stretch>
                  <a:fillRect/>
                </a:stretch>
              </a:blipFill>
            </p:spPr>
            <p:txBody>
              <a:bodyPr/>
              <a:lstStyle/>
              <a:p>
                <a:r>
                  <a:rPr lang="en-IN">
                    <a:noFill/>
                  </a:rPr>
                  <a:t> </a:t>
                </a:r>
              </a:p>
            </p:txBody>
          </p:sp>
        </mc:Fallback>
      </mc:AlternateContent>
      <p:sp>
        <p:nvSpPr>
          <p:cNvPr id="38" name="Rectangle 37">
            <a:extLst>
              <a:ext uri="{FF2B5EF4-FFF2-40B4-BE49-F238E27FC236}">
                <a16:creationId xmlns:a16="http://schemas.microsoft.com/office/drawing/2014/main" id="{0722D8B0-B253-4237-94B6-387A15CB7304}"/>
              </a:ext>
            </a:extLst>
          </p:cNvPr>
          <p:cNvSpPr/>
          <p:nvPr/>
        </p:nvSpPr>
        <p:spPr>
          <a:xfrm>
            <a:off x="2947329" y="3451126"/>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Proposed methodology for cropped image generation.</a:t>
            </a:r>
          </a:p>
        </p:txBody>
      </p:sp>
      <p:sp>
        <p:nvSpPr>
          <p:cNvPr id="39" name="Rectangle 38">
            <a:extLst>
              <a:ext uri="{FF2B5EF4-FFF2-40B4-BE49-F238E27FC236}">
                <a16:creationId xmlns:a16="http://schemas.microsoft.com/office/drawing/2014/main" id="{B454EA2D-8E25-4872-A678-43DD035A8794}"/>
              </a:ext>
            </a:extLst>
          </p:cNvPr>
          <p:cNvSpPr/>
          <p:nvPr/>
        </p:nvSpPr>
        <p:spPr>
          <a:xfrm>
            <a:off x="2959042" y="4034391"/>
            <a:ext cx="1750423" cy="470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Proposed </a:t>
            </a:r>
            <a:r>
              <a:rPr lang="en-IN" sz="1000" dirty="0">
                <a:latin typeface="Times New Roman" panose="02020603050405020304" pitchFamily="18" charset="0"/>
                <a:cs typeface="Times New Roman" panose="02020603050405020304" pitchFamily="18" charset="0"/>
              </a:rPr>
              <a:t>segmentation approach for region of interest detection</a:t>
            </a:r>
            <a:endParaRPr lang="en-US" sz="1000" dirty="0">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A80B59A4-3A5C-42D6-8C88-B3A7699D9E5A}"/>
              </a:ext>
            </a:extLst>
          </p:cNvPr>
          <p:cNvCxnSpPr>
            <a:cxnSpLocks/>
          </p:cNvCxnSpPr>
          <p:nvPr/>
        </p:nvCxnSpPr>
        <p:spPr>
          <a:xfrm>
            <a:off x="1938643" y="2260600"/>
            <a:ext cx="90646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7CF8A82B-0072-4C09-9228-2DBCEC26FC76}"/>
              </a:ext>
            </a:extLst>
          </p:cNvPr>
          <p:cNvCxnSpPr>
            <a:cxnSpLocks/>
            <a:stCxn id="34" idx="2"/>
            <a:endCxn id="42" idx="0"/>
          </p:cNvCxnSpPr>
          <p:nvPr/>
        </p:nvCxnSpPr>
        <p:spPr>
          <a:xfrm flipH="1">
            <a:off x="3835396" y="4642911"/>
            <a:ext cx="1143" cy="333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F523B48E-2D23-45EE-934B-0DAF54E0EFCA}"/>
              </a:ext>
            </a:extLst>
          </p:cNvPr>
          <p:cNvSpPr/>
          <p:nvPr/>
        </p:nvSpPr>
        <p:spPr>
          <a:xfrm>
            <a:off x="2931955" y="4976019"/>
            <a:ext cx="1806882" cy="5638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Proposed convolutional model architecture</a:t>
            </a:r>
          </a:p>
        </p:txBody>
      </p:sp>
      <p:pic>
        <p:nvPicPr>
          <p:cNvPr id="43" name="Picture 42">
            <a:extLst>
              <a:ext uri="{FF2B5EF4-FFF2-40B4-BE49-F238E27FC236}">
                <a16:creationId xmlns:a16="http://schemas.microsoft.com/office/drawing/2014/main" id="{E0FF66DB-52AE-46E1-862A-1B0490401D7F}"/>
              </a:ext>
            </a:extLst>
          </p:cNvPr>
          <p:cNvPicPr>
            <a:picLocks noChangeAspect="1"/>
          </p:cNvPicPr>
          <p:nvPr/>
        </p:nvPicPr>
        <p:blipFill>
          <a:blip r:embed="rId3"/>
          <a:stretch>
            <a:fillRect/>
          </a:stretch>
        </p:blipFill>
        <p:spPr>
          <a:xfrm>
            <a:off x="5728805" y="1547428"/>
            <a:ext cx="1482454" cy="1903698"/>
          </a:xfrm>
          <a:prstGeom prst="rect">
            <a:avLst/>
          </a:prstGeom>
        </p:spPr>
      </p:pic>
      <p:cxnSp>
        <p:nvCxnSpPr>
          <p:cNvPr id="44" name="Straight Arrow Connector 43">
            <a:extLst>
              <a:ext uri="{FF2B5EF4-FFF2-40B4-BE49-F238E27FC236}">
                <a16:creationId xmlns:a16="http://schemas.microsoft.com/office/drawing/2014/main" id="{F2D3A1EE-081F-4765-9A5B-8CFF4F9DE160}"/>
              </a:ext>
            </a:extLst>
          </p:cNvPr>
          <p:cNvCxnSpPr>
            <a:cxnSpLocks/>
          </p:cNvCxnSpPr>
          <p:nvPr/>
        </p:nvCxnSpPr>
        <p:spPr>
          <a:xfrm>
            <a:off x="4816253" y="2553550"/>
            <a:ext cx="10001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5" name="Picture 44">
            <a:extLst>
              <a:ext uri="{FF2B5EF4-FFF2-40B4-BE49-F238E27FC236}">
                <a16:creationId xmlns:a16="http://schemas.microsoft.com/office/drawing/2014/main" id="{212715FB-F154-43F7-9483-04B497155B19}"/>
              </a:ext>
            </a:extLst>
          </p:cNvPr>
          <p:cNvPicPr>
            <a:picLocks noChangeAspect="1"/>
          </p:cNvPicPr>
          <p:nvPr/>
        </p:nvPicPr>
        <p:blipFill rotWithShape="1">
          <a:blip r:embed="rId4"/>
          <a:srcRect r="4768"/>
          <a:stretch/>
        </p:blipFill>
        <p:spPr>
          <a:xfrm>
            <a:off x="558571" y="1485607"/>
            <a:ext cx="1380072" cy="1943393"/>
          </a:xfrm>
          <a:prstGeom prst="rect">
            <a:avLst/>
          </a:prstGeom>
        </p:spPr>
      </p:pic>
      <p:pic>
        <p:nvPicPr>
          <p:cNvPr id="46" name="Picture 45">
            <a:extLst>
              <a:ext uri="{FF2B5EF4-FFF2-40B4-BE49-F238E27FC236}">
                <a16:creationId xmlns:a16="http://schemas.microsoft.com/office/drawing/2014/main" id="{7F6FAE80-8127-40D8-BA7A-1712D9512E62}"/>
              </a:ext>
            </a:extLst>
          </p:cNvPr>
          <p:cNvPicPr>
            <a:picLocks noChangeAspect="1"/>
          </p:cNvPicPr>
          <p:nvPr/>
        </p:nvPicPr>
        <p:blipFill rotWithShape="1">
          <a:blip r:embed="rId5"/>
          <a:srcRect r="-46"/>
          <a:stretch/>
        </p:blipFill>
        <p:spPr>
          <a:xfrm>
            <a:off x="558571" y="3612779"/>
            <a:ext cx="1380072" cy="1920238"/>
          </a:xfrm>
          <a:prstGeom prst="rect">
            <a:avLst/>
          </a:prstGeom>
        </p:spPr>
      </p:pic>
      <p:cxnSp>
        <p:nvCxnSpPr>
          <p:cNvPr id="47" name="Straight Arrow Connector 46">
            <a:extLst>
              <a:ext uri="{FF2B5EF4-FFF2-40B4-BE49-F238E27FC236}">
                <a16:creationId xmlns:a16="http://schemas.microsoft.com/office/drawing/2014/main" id="{34B83285-154A-4720-96A7-C388CE8E2D74}"/>
              </a:ext>
            </a:extLst>
          </p:cNvPr>
          <p:cNvCxnSpPr>
            <a:cxnSpLocks/>
            <a:endCxn id="42" idx="1"/>
          </p:cNvCxnSpPr>
          <p:nvPr/>
        </p:nvCxnSpPr>
        <p:spPr>
          <a:xfrm>
            <a:off x="1911556" y="5257959"/>
            <a:ext cx="10203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8" name="Picture 47">
            <a:extLst>
              <a:ext uri="{FF2B5EF4-FFF2-40B4-BE49-F238E27FC236}">
                <a16:creationId xmlns:a16="http://schemas.microsoft.com/office/drawing/2014/main" id="{8D411A4F-DDB4-4D41-9568-9F8586CE695C}"/>
              </a:ext>
            </a:extLst>
          </p:cNvPr>
          <p:cNvPicPr>
            <a:picLocks noChangeAspect="1"/>
          </p:cNvPicPr>
          <p:nvPr/>
        </p:nvPicPr>
        <p:blipFill rotWithShape="1">
          <a:blip r:embed="rId6"/>
          <a:srcRect l="5797"/>
          <a:stretch/>
        </p:blipFill>
        <p:spPr>
          <a:xfrm>
            <a:off x="5732150" y="3397968"/>
            <a:ext cx="3041010" cy="2433361"/>
          </a:xfrm>
          <a:prstGeom prst="rect">
            <a:avLst/>
          </a:prstGeom>
        </p:spPr>
      </p:pic>
      <p:cxnSp>
        <p:nvCxnSpPr>
          <p:cNvPr id="49" name="Straight Arrow Connector 48">
            <a:extLst>
              <a:ext uri="{FF2B5EF4-FFF2-40B4-BE49-F238E27FC236}">
                <a16:creationId xmlns:a16="http://schemas.microsoft.com/office/drawing/2014/main" id="{08D8D907-1728-4F9A-A930-CAA0C17496A3}"/>
              </a:ext>
            </a:extLst>
          </p:cNvPr>
          <p:cNvCxnSpPr>
            <a:cxnSpLocks/>
            <a:stCxn id="42" idx="3"/>
          </p:cNvCxnSpPr>
          <p:nvPr/>
        </p:nvCxnSpPr>
        <p:spPr>
          <a:xfrm>
            <a:off x="4738837" y="5257959"/>
            <a:ext cx="11563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03C9711-56D1-436E-9D69-D1CD8E6FC8C9}"/>
              </a:ext>
            </a:extLst>
          </p:cNvPr>
          <p:cNvSpPr txBox="1"/>
          <p:nvPr/>
        </p:nvSpPr>
        <p:spPr>
          <a:xfrm>
            <a:off x="558571" y="413195"/>
            <a:ext cx="6414192" cy="584775"/>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We have proposed a block diagram to show the main concept of the methodology at a glance as shown in </a:t>
            </a:r>
            <a:r>
              <a:rPr lang="en-US" sz="1600" b="1" dirty="0">
                <a:solidFill>
                  <a:schemeClr val="bg1"/>
                </a:solidFill>
                <a:latin typeface="Times New Roman" panose="02020603050405020304" pitchFamily="18" charset="0"/>
                <a:cs typeface="Times New Roman" panose="02020603050405020304" pitchFamily="18" charset="0"/>
              </a:rPr>
              <a:t>Fig. 1.</a:t>
            </a:r>
          </a:p>
        </p:txBody>
      </p:sp>
      <p:sp>
        <p:nvSpPr>
          <p:cNvPr id="61" name="TextBox 60">
            <a:extLst>
              <a:ext uri="{FF2B5EF4-FFF2-40B4-BE49-F238E27FC236}">
                <a16:creationId xmlns:a16="http://schemas.microsoft.com/office/drawing/2014/main" id="{1428C380-D020-4F4D-971F-492D29FAB2D5}"/>
              </a:ext>
            </a:extLst>
          </p:cNvPr>
          <p:cNvSpPr txBox="1"/>
          <p:nvPr/>
        </p:nvSpPr>
        <p:spPr>
          <a:xfrm>
            <a:off x="594361" y="5922667"/>
            <a:ext cx="8153399" cy="769441"/>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rPr>
              <a:t>Fig. 1. </a:t>
            </a:r>
            <a:r>
              <a:rPr lang="en-US" sz="1400"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rPr>
              <a:t>The built-in architecture of mammogram classification and detection algorithm using a convolutional approach</a:t>
            </a:r>
          </a:p>
          <a:p>
            <a:pPr algn="ctr"/>
            <a:endParaRPr lang="en-US" sz="1600" b="1" dirty="0">
              <a:solidFill>
                <a:schemeClr val="bg1"/>
              </a:solidFill>
              <a:latin typeface="Times New Roman" panose="02020603050405020304" pitchFamily="18" charset="0"/>
              <a:ea typeface="Nirmala UI Semilight" panose="020B0402040204020203" pitchFamily="34" charset="0"/>
              <a:cs typeface="Times New Roman" panose="02020603050405020304" pitchFamily="18" charset="0"/>
            </a:endParaRPr>
          </a:p>
        </p:txBody>
      </p:sp>
    </p:spTree>
    <p:extLst>
      <p:ext uri="{BB962C8B-B14F-4D97-AF65-F5344CB8AC3E}">
        <p14:creationId xmlns:p14="http://schemas.microsoft.com/office/powerpoint/2010/main" val="1839965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081B79-5AF0-4DD1-8CA7-44B5315DA5A6}"/>
              </a:ext>
            </a:extLst>
          </p:cNvPr>
          <p:cNvSpPr/>
          <p:nvPr/>
        </p:nvSpPr>
        <p:spPr>
          <a:xfrm>
            <a:off x="1081849" y="1753803"/>
            <a:ext cx="1335046" cy="345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BFD219F-75B4-4799-AB8B-3D2939702F53}"/>
              </a:ext>
            </a:extLst>
          </p:cNvPr>
          <p:cNvSpPr txBox="1"/>
          <p:nvPr/>
        </p:nvSpPr>
        <p:spPr>
          <a:xfrm>
            <a:off x="481613" y="404843"/>
            <a:ext cx="8205188" cy="584775"/>
          </a:xfrm>
          <a:prstGeom prst="rect">
            <a:avLst/>
          </a:prstGeom>
          <a:noFill/>
        </p:spPr>
        <p:txBody>
          <a:bodyPr wrap="square">
            <a:spAutoFit/>
          </a:bodyPr>
          <a:lstStyle/>
          <a:p>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convolutional architecture is shown in </a:t>
            </a:r>
            <a:r>
              <a:rPr lang="en-US" sz="1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Fig. 2.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Each input x of size 128x128x3 is used to feed into the convolutional architecture.</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256D842-C520-4BEE-9FB8-7FCDE967F7B8}"/>
              </a:ext>
            </a:extLst>
          </p:cNvPr>
          <p:cNvSpPr/>
          <p:nvPr/>
        </p:nvSpPr>
        <p:spPr>
          <a:xfrm>
            <a:off x="1984830" y="1317413"/>
            <a:ext cx="1201783" cy="1924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Convolutional layer= (2,2)</a:t>
            </a:r>
          </a:p>
        </p:txBody>
      </p:sp>
      <p:cxnSp>
        <p:nvCxnSpPr>
          <p:cNvPr id="9" name="Straight Arrow Connector 8">
            <a:extLst>
              <a:ext uri="{FF2B5EF4-FFF2-40B4-BE49-F238E27FC236}">
                <a16:creationId xmlns:a16="http://schemas.microsoft.com/office/drawing/2014/main" id="{F05D6CB8-29BA-4155-963C-D2DA1E65121A}"/>
              </a:ext>
            </a:extLst>
          </p:cNvPr>
          <p:cNvCxnSpPr>
            <a:cxnSpLocks/>
            <a:stCxn id="8" idx="3"/>
            <a:endCxn id="11" idx="1"/>
          </p:cNvCxnSpPr>
          <p:nvPr/>
        </p:nvCxnSpPr>
        <p:spPr>
          <a:xfrm flipV="1">
            <a:off x="3186613" y="2279472"/>
            <a:ext cx="343927" cy="1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132542C-2C6C-4160-8DDE-C3E3E865AD85}"/>
              </a:ext>
            </a:extLst>
          </p:cNvPr>
          <p:cNvCxnSpPr>
            <a:endCxn id="8" idx="1"/>
          </p:cNvCxnSpPr>
          <p:nvPr/>
        </p:nvCxnSpPr>
        <p:spPr>
          <a:xfrm>
            <a:off x="1344748" y="2279573"/>
            <a:ext cx="6400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97D7C01-88CA-46D3-8318-ED656FEF72FB}"/>
              </a:ext>
            </a:extLst>
          </p:cNvPr>
          <p:cNvSpPr/>
          <p:nvPr/>
        </p:nvSpPr>
        <p:spPr>
          <a:xfrm>
            <a:off x="3530540" y="1317312"/>
            <a:ext cx="888274" cy="1924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convolutional layer of 32 bit (2,2)</a:t>
            </a:r>
          </a:p>
          <a:p>
            <a:pPr algn="ctr"/>
            <a:r>
              <a:rPr lang="en-US" sz="1100" dirty="0">
                <a:solidFill>
                  <a:schemeClr val="bg1"/>
                </a:solidFill>
                <a:latin typeface="Times New Roman" panose="02020603050405020304" pitchFamily="18" charset="0"/>
                <a:cs typeface="Times New Roman" panose="02020603050405020304" pitchFamily="18" charset="0"/>
              </a:rPr>
              <a:t>RELU</a:t>
            </a:r>
          </a:p>
        </p:txBody>
      </p:sp>
      <p:sp>
        <p:nvSpPr>
          <p:cNvPr id="12" name="Rectangle 11">
            <a:extLst>
              <a:ext uri="{FF2B5EF4-FFF2-40B4-BE49-F238E27FC236}">
                <a16:creationId xmlns:a16="http://schemas.microsoft.com/office/drawing/2014/main" id="{98E570C2-A9DA-4851-BAC1-4835EDDA9D26}"/>
              </a:ext>
            </a:extLst>
          </p:cNvPr>
          <p:cNvSpPr/>
          <p:nvPr/>
        </p:nvSpPr>
        <p:spPr>
          <a:xfrm>
            <a:off x="4418814" y="1317312"/>
            <a:ext cx="1005840" cy="1924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Batch normalization</a:t>
            </a:r>
          </a:p>
        </p:txBody>
      </p:sp>
      <p:sp>
        <p:nvSpPr>
          <p:cNvPr id="13" name="Rectangle 12">
            <a:extLst>
              <a:ext uri="{FF2B5EF4-FFF2-40B4-BE49-F238E27FC236}">
                <a16:creationId xmlns:a16="http://schemas.microsoft.com/office/drawing/2014/main" id="{83173BBC-DC29-44B2-AC8D-179937B2AEBA}"/>
              </a:ext>
            </a:extLst>
          </p:cNvPr>
          <p:cNvSpPr/>
          <p:nvPr/>
        </p:nvSpPr>
        <p:spPr>
          <a:xfrm>
            <a:off x="5424654" y="1317313"/>
            <a:ext cx="1041762" cy="1924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Maxpooling</a:t>
            </a:r>
          </a:p>
          <a:p>
            <a:pPr algn="ctr"/>
            <a:r>
              <a:rPr lang="en-US" sz="1100" dirty="0">
                <a:solidFill>
                  <a:schemeClr val="bg1"/>
                </a:solidFill>
                <a:latin typeface="Times New Roman" panose="02020603050405020304" pitchFamily="18" charset="0"/>
                <a:cs typeface="Times New Roman" panose="02020603050405020304" pitchFamily="18" charset="0"/>
              </a:rPr>
              <a:t>Pool size=(2,2)</a:t>
            </a:r>
          </a:p>
        </p:txBody>
      </p:sp>
      <p:sp>
        <p:nvSpPr>
          <p:cNvPr id="14" name="Rectangle 13">
            <a:extLst>
              <a:ext uri="{FF2B5EF4-FFF2-40B4-BE49-F238E27FC236}">
                <a16:creationId xmlns:a16="http://schemas.microsoft.com/office/drawing/2014/main" id="{D89ABEA7-128D-456C-A46B-39A46EB0D43A}"/>
              </a:ext>
            </a:extLst>
          </p:cNvPr>
          <p:cNvSpPr/>
          <p:nvPr/>
        </p:nvSpPr>
        <p:spPr>
          <a:xfrm>
            <a:off x="6460027" y="1317312"/>
            <a:ext cx="839290" cy="19243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Dropout Layer</a:t>
            </a:r>
          </a:p>
          <a:p>
            <a:pPr algn="ctr"/>
            <a:r>
              <a:rPr lang="en-US" sz="1100" dirty="0">
                <a:solidFill>
                  <a:schemeClr val="bg1"/>
                </a:solidFill>
                <a:latin typeface="Times New Roman" panose="02020603050405020304" pitchFamily="18" charset="0"/>
                <a:cs typeface="Times New Roman" panose="02020603050405020304" pitchFamily="18" charset="0"/>
              </a:rPr>
              <a:t>=(0.25)</a:t>
            </a:r>
          </a:p>
        </p:txBody>
      </p:sp>
      <p:sp>
        <p:nvSpPr>
          <p:cNvPr id="17" name="Rectangle 16">
            <a:extLst>
              <a:ext uri="{FF2B5EF4-FFF2-40B4-BE49-F238E27FC236}">
                <a16:creationId xmlns:a16="http://schemas.microsoft.com/office/drawing/2014/main" id="{0E839EFB-9A2A-483E-B22F-40121122393E}"/>
              </a:ext>
            </a:extLst>
          </p:cNvPr>
          <p:cNvSpPr/>
          <p:nvPr/>
        </p:nvSpPr>
        <p:spPr>
          <a:xfrm>
            <a:off x="7580061" y="1968239"/>
            <a:ext cx="1231172" cy="9535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convolutional layer of 32 bit (2,2)</a:t>
            </a:r>
          </a:p>
          <a:p>
            <a:pPr algn="ctr"/>
            <a:r>
              <a:rPr lang="en-US" sz="1100" dirty="0">
                <a:solidFill>
                  <a:schemeClr val="bg1"/>
                </a:solidFill>
                <a:latin typeface="Times New Roman" panose="02020603050405020304" pitchFamily="18" charset="0"/>
                <a:cs typeface="Times New Roman" panose="02020603050405020304" pitchFamily="18" charset="0"/>
              </a:rPr>
              <a:t>RELU</a:t>
            </a:r>
          </a:p>
        </p:txBody>
      </p:sp>
      <p:sp>
        <p:nvSpPr>
          <p:cNvPr id="18" name="Rectangle 17">
            <a:extLst>
              <a:ext uri="{FF2B5EF4-FFF2-40B4-BE49-F238E27FC236}">
                <a16:creationId xmlns:a16="http://schemas.microsoft.com/office/drawing/2014/main" id="{B8230291-4F99-4C1B-BA74-DCD6DAA0CC2A}"/>
              </a:ext>
            </a:extLst>
          </p:cNvPr>
          <p:cNvSpPr/>
          <p:nvPr/>
        </p:nvSpPr>
        <p:spPr>
          <a:xfrm>
            <a:off x="7580061" y="2923562"/>
            <a:ext cx="1231172" cy="744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Batch normalization</a:t>
            </a:r>
          </a:p>
        </p:txBody>
      </p:sp>
      <p:sp>
        <p:nvSpPr>
          <p:cNvPr id="19" name="Rectangle 18">
            <a:extLst>
              <a:ext uri="{FF2B5EF4-FFF2-40B4-BE49-F238E27FC236}">
                <a16:creationId xmlns:a16="http://schemas.microsoft.com/office/drawing/2014/main" id="{E4C18421-C561-4CE6-A1E0-DC497E0D1233}"/>
              </a:ext>
            </a:extLst>
          </p:cNvPr>
          <p:cNvSpPr/>
          <p:nvPr/>
        </p:nvSpPr>
        <p:spPr>
          <a:xfrm>
            <a:off x="7580061" y="3671884"/>
            <a:ext cx="1231172" cy="862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2-Dimensional Maxpooling</a:t>
            </a:r>
          </a:p>
          <a:p>
            <a:pPr algn="ctr"/>
            <a:r>
              <a:rPr lang="en-US" sz="1100" dirty="0">
                <a:solidFill>
                  <a:schemeClr val="bg1"/>
                </a:solidFill>
                <a:latin typeface="Times New Roman" panose="02020603050405020304" pitchFamily="18" charset="0"/>
                <a:cs typeface="Times New Roman" panose="02020603050405020304" pitchFamily="18" charset="0"/>
              </a:rPr>
              <a:t>Pool size=(2,2)</a:t>
            </a:r>
          </a:p>
        </p:txBody>
      </p:sp>
      <p:sp>
        <p:nvSpPr>
          <p:cNvPr id="20" name="Rectangle 19">
            <a:extLst>
              <a:ext uri="{FF2B5EF4-FFF2-40B4-BE49-F238E27FC236}">
                <a16:creationId xmlns:a16="http://schemas.microsoft.com/office/drawing/2014/main" id="{70A1E356-3D4D-4035-9712-939AD89F83B1}"/>
              </a:ext>
            </a:extLst>
          </p:cNvPr>
          <p:cNvSpPr/>
          <p:nvPr/>
        </p:nvSpPr>
        <p:spPr>
          <a:xfrm>
            <a:off x="7580062" y="4520929"/>
            <a:ext cx="1231173" cy="7968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Dropout Layer</a:t>
            </a:r>
          </a:p>
          <a:p>
            <a:pPr algn="ctr"/>
            <a:r>
              <a:rPr lang="en-US" sz="1100" dirty="0">
                <a:solidFill>
                  <a:schemeClr val="bg1"/>
                </a:solidFill>
                <a:latin typeface="Times New Roman" panose="02020603050405020304" pitchFamily="18" charset="0"/>
                <a:cs typeface="Times New Roman" panose="02020603050405020304" pitchFamily="18" charset="0"/>
              </a:rPr>
              <a:t>=(0.25)</a:t>
            </a:r>
          </a:p>
        </p:txBody>
      </p:sp>
      <p:sp>
        <p:nvSpPr>
          <p:cNvPr id="22" name="Rectangle 21">
            <a:extLst>
              <a:ext uri="{FF2B5EF4-FFF2-40B4-BE49-F238E27FC236}">
                <a16:creationId xmlns:a16="http://schemas.microsoft.com/office/drawing/2014/main" id="{EB7F8A83-F340-455E-AB58-7F34EFFA7325}"/>
              </a:ext>
            </a:extLst>
          </p:cNvPr>
          <p:cNvSpPr/>
          <p:nvPr/>
        </p:nvSpPr>
        <p:spPr>
          <a:xfrm>
            <a:off x="7907349" y="5506625"/>
            <a:ext cx="978081" cy="655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Flatten</a:t>
            </a:r>
          </a:p>
        </p:txBody>
      </p:sp>
      <p:cxnSp>
        <p:nvCxnSpPr>
          <p:cNvPr id="24" name="Straight Arrow Connector 23">
            <a:extLst>
              <a:ext uri="{FF2B5EF4-FFF2-40B4-BE49-F238E27FC236}">
                <a16:creationId xmlns:a16="http://schemas.microsoft.com/office/drawing/2014/main" id="{0B069928-3708-4A8F-BFF9-09728BE9EBCA}"/>
              </a:ext>
            </a:extLst>
          </p:cNvPr>
          <p:cNvCxnSpPr>
            <a:cxnSpLocks/>
            <a:stCxn id="22" idx="1"/>
            <a:endCxn id="25" idx="3"/>
          </p:cNvCxnSpPr>
          <p:nvPr/>
        </p:nvCxnSpPr>
        <p:spPr>
          <a:xfrm flipH="1">
            <a:off x="7476863" y="5834320"/>
            <a:ext cx="430486" cy="7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4D66B653-F1AD-4E54-B9A1-E6BE570129F3}"/>
              </a:ext>
            </a:extLst>
          </p:cNvPr>
          <p:cNvSpPr/>
          <p:nvPr/>
        </p:nvSpPr>
        <p:spPr>
          <a:xfrm>
            <a:off x="6307738" y="5514240"/>
            <a:ext cx="1169125" cy="655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Dense</a:t>
            </a:r>
          </a:p>
        </p:txBody>
      </p:sp>
      <p:cxnSp>
        <p:nvCxnSpPr>
          <p:cNvPr id="26" name="Straight Arrow Connector 25">
            <a:extLst>
              <a:ext uri="{FF2B5EF4-FFF2-40B4-BE49-F238E27FC236}">
                <a16:creationId xmlns:a16="http://schemas.microsoft.com/office/drawing/2014/main" id="{CD22CB05-6B1B-415E-AF49-9FFAE066FB74}"/>
              </a:ext>
            </a:extLst>
          </p:cNvPr>
          <p:cNvCxnSpPr>
            <a:cxnSpLocks/>
            <a:stCxn id="25" idx="1"/>
            <a:endCxn id="27" idx="3"/>
          </p:cNvCxnSpPr>
          <p:nvPr/>
        </p:nvCxnSpPr>
        <p:spPr>
          <a:xfrm flipH="1">
            <a:off x="5938481" y="5841935"/>
            <a:ext cx="3692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5A62F34-9907-4D31-86DF-E6138A98B448}"/>
              </a:ext>
            </a:extLst>
          </p:cNvPr>
          <p:cNvSpPr/>
          <p:nvPr/>
        </p:nvSpPr>
        <p:spPr>
          <a:xfrm>
            <a:off x="4819434" y="5514240"/>
            <a:ext cx="1119047" cy="655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bg1"/>
                </a:solidFill>
                <a:latin typeface="Times New Roman" panose="02020603050405020304" pitchFamily="18" charset="0"/>
                <a:cs typeface="Times New Roman" panose="02020603050405020304" pitchFamily="18" charset="0"/>
              </a:rPr>
              <a:t>Dropout</a:t>
            </a:r>
          </a:p>
        </p:txBody>
      </p:sp>
      <p:sp>
        <p:nvSpPr>
          <p:cNvPr id="28" name="Rectangle 27">
            <a:extLst>
              <a:ext uri="{FF2B5EF4-FFF2-40B4-BE49-F238E27FC236}">
                <a16:creationId xmlns:a16="http://schemas.microsoft.com/office/drawing/2014/main" id="{6FE08849-2144-4CC2-BC20-A86F869BCBE6}"/>
              </a:ext>
            </a:extLst>
          </p:cNvPr>
          <p:cNvSpPr/>
          <p:nvPr/>
        </p:nvSpPr>
        <p:spPr>
          <a:xfrm>
            <a:off x="296419" y="5366264"/>
            <a:ext cx="4325256" cy="9513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solidFill>
                <a:schemeClr val="bg1"/>
              </a:solidFill>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49192FBF-D89C-4CA1-B3E4-94ED54E548EA}"/>
              </a:ext>
            </a:extLst>
          </p:cNvPr>
          <p:cNvPicPr>
            <a:picLocks noChangeAspect="1"/>
          </p:cNvPicPr>
          <p:nvPr/>
        </p:nvPicPr>
        <p:blipFill>
          <a:blip r:embed="rId2"/>
          <a:stretch>
            <a:fillRect/>
          </a:stretch>
        </p:blipFill>
        <p:spPr>
          <a:xfrm>
            <a:off x="508868" y="5569470"/>
            <a:ext cx="4026352" cy="600159"/>
          </a:xfrm>
          <a:prstGeom prst="rect">
            <a:avLst/>
          </a:prstGeom>
        </p:spPr>
      </p:pic>
      <p:cxnSp>
        <p:nvCxnSpPr>
          <p:cNvPr id="30" name="Straight Arrow Connector 29">
            <a:extLst>
              <a:ext uri="{FF2B5EF4-FFF2-40B4-BE49-F238E27FC236}">
                <a16:creationId xmlns:a16="http://schemas.microsoft.com/office/drawing/2014/main" id="{3AF788F6-41E0-4691-A6CF-5FEB82CC229E}"/>
              </a:ext>
            </a:extLst>
          </p:cNvPr>
          <p:cNvCxnSpPr>
            <a:cxnSpLocks/>
            <a:stCxn id="27" idx="1"/>
          </p:cNvCxnSpPr>
          <p:nvPr/>
        </p:nvCxnSpPr>
        <p:spPr>
          <a:xfrm flipH="1">
            <a:off x="4621675" y="5841935"/>
            <a:ext cx="1977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DC0C35B4-00F7-4722-A646-E6DB00CC9FF9}"/>
              </a:ext>
            </a:extLst>
          </p:cNvPr>
          <p:cNvSpPr txBox="1"/>
          <p:nvPr/>
        </p:nvSpPr>
        <p:spPr>
          <a:xfrm>
            <a:off x="353085" y="3097905"/>
            <a:ext cx="1457528" cy="430887"/>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Input image=(128,128,3)</a:t>
            </a:r>
          </a:p>
        </p:txBody>
      </p:sp>
      <p:sp>
        <p:nvSpPr>
          <p:cNvPr id="32" name="TextBox 31">
            <a:extLst>
              <a:ext uri="{FF2B5EF4-FFF2-40B4-BE49-F238E27FC236}">
                <a16:creationId xmlns:a16="http://schemas.microsoft.com/office/drawing/2014/main" id="{27512E85-FB0E-4203-930F-432C03CFEA21}"/>
              </a:ext>
            </a:extLst>
          </p:cNvPr>
          <p:cNvSpPr txBox="1"/>
          <p:nvPr/>
        </p:nvSpPr>
        <p:spPr>
          <a:xfrm>
            <a:off x="2050673" y="3256767"/>
            <a:ext cx="1083753" cy="261610"/>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(128,128,32)</a:t>
            </a:r>
          </a:p>
        </p:txBody>
      </p:sp>
      <p:sp>
        <p:nvSpPr>
          <p:cNvPr id="33" name="TextBox 32">
            <a:extLst>
              <a:ext uri="{FF2B5EF4-FFF2-40B4-BE49-F238E27FC236}">
                <a16:creationId xmlns:a16="http://schemas.microsoft.com/office/drawing/2014/main" id="{172B7653-AE8D-4B56-BC37-85BD78FADD50}"/>
              </a:ext>
            </a:extLst>
          </p:cNvPr>
          <p:cNvSpPr txBox="1"/>
          <p:nvPr/>
        </p:nvSpPr>
        <p:spPr>
          <a:xfrm>
            <a:off x="4422051" y="3258874"/>
            <a:ext cx="1549581" cy="261610"/>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(128,128,32)</a:t>
            </a:r>
          </a:p>
        </p:txBody>
      </p:sp>
      <p:sp>
        <p:nvSpPr>
          <p:cNvPr id="34" name="TextBox 33">
            <a:extLst>
              <a:ext uri="{FF2B5EF4-FFF2-40B4-BE49-F238E27FC236}">
                <a16:creationId xmlns:a16="http://schemas.microsoft.com/office/drawing/2014/main" id="{2D8C0F26-1023-4770-86DF-DB00319B7D87}"/>
              </a:ext>
            </a:extLst>
          </p:cNvPr>
          <p:cNvSpPr txBox="1"/>
          <p:nvPr/>
        </p:nvSpPr>
        <p:spPr>
          <a:xfrm>
            <a:off x="6756903" y="3277600"/>
            <a:ext cx="771365"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(64,64,64)</a:t>
            </a:r>
          </a:p>
        </p:txBody>
      </p:sp>
      <p:sp>
        <p:nvSpPr>
          <p:cNvPr id="35" name="TextBox 34">
            <a:extLst>
              <a:ext uri="{FF2B5EF4-FFF2-40B4-BE49-F238E27FC236}">
                <a16:creationId xmlns:a16="http://schemas.microsoft.com/office/drawing/2014/main" id="{4A931330-53EC-41B6-A83B-EC85294DF64B}"/>
              </a:ext>
            </a:extLst>
          </p:cNvPr>
          <p:cNvSpPr txBox="1"/>
          <p:nvPr/>
        </p:nvSpPr>
        <p:spPr>
          <a:xfrm>
            <a:off x="6736799" y="4114651"/>
            <a:ext cx="771365"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(32,32,64)</a:t>
            </a:r>
          </a:p>
        </p:txBody>
      </p:sp>
      <p:sp>
        <p:nvSpPr>
          <p:cNvPr id="36" name="TextBox 35">
            <a:extLst>
              <a:ext uri="{FF2B5EF4-FFF2-40B4-BE49-F238E27FC236}">
                <a16:creationId xmlns:a16="http://schemas.microsoft.com/office/drawing/2014/main" id="{00775F92-7EC8-4567-9120-E7EE6E453EFC}"/>
              </a:ext>
            </a:extLst>
          </p:cNvPr>
          <p:cNvSpPr txBox="1"/>
          <p:nvPr/>
        </p:nvSpPr>
        <p:spPr>
          <a:xfrm>
            <a:off x="6770564" y="4926405"/>
            <a:ext cx="771365"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(32,32,64)</a:t>
            </a:r>
          </a:p>
        </p:txBody>
      </p:sp>
      <p:sp>
        <p:nvSpPr>
          <p:cNvPr id="37" name="TextBox 36">
            <a:extLst>
              <a:ext uri="{FF2B5EF4-FFF2-40B4-BE49-F238E27FC236}">
                <a16:creationId xmlns:a16="http://schemas.microsoft.com/office/drawing/2014/main" id="{477A3D65-23D4-44A0-87FA-F8815E032377}"/>
              </a:ext>
            </a:extLst>
          </p:cNvPr>
          <p:cNvSpPr txBox="1"/>
          <p:nvPr/>
        </p:nvSpPr>
        <p:spPr>
          <a:xfrm>
            <a:off x="8082721" y="6136282"/>
            <a:ext cx="630301"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(65536)</a:t>
            </a:r>
          </a:p>
        </p:txBody>
      </p:sp>
      <p:sp>
        <p:nvSpPr>
          <p:cNvPr id="38" name="TextBox 37">
            <a:extLst>
              <a:ext uri="{FF2B5EF4-FFF2-40B4-BE49-F238E27FC236}">
                <a16:creationId xmlns:a16="http://schemas.microsoft.com/office/drawing/2014/main" id="{8159D70F-1739-4B41-BBF6-585F25BC29E8}"/>
              </a:ext>
            </a:extLst>
          </p:cNvPr>
          <p:cNvSpPr txBox="1"/>
          <p:nvPr/>
        </p:nvSpPr>
        <p:spPr>
          <a:xfrm>
            <a:off x="6633254" y="6136819"/>
            <a:ext cx="489236"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(512)</a:t>
            </a:r>
          </a:p>
        </p:txBody>
      </p:sp>
      <p:sp>
        <p:nvSpPr>
          <p:cNvPr id="39" name="TextBox 38">
            <a:extLst>
              <a:ext uri="{FF2B5EF4-FFF2-40B4-BE49-F238E27FC236}">
                <a16:creationId xmlns:a16="http://schemas.microsoft.com/office/drawing/2014/main" id="{A458C861-3160-47A0-9588-281B5FF73C8E}"/>
              </a:ext>
            </a:extLst>
          </p:cNvPr>
          <p:cNvSpPr txBox="1"/>
          <p:nvPr/>
        </p:nvSpPr>
        <p:spPr>
          <a:xfrm>
            <a:off x="5157768" y="6149282"/>
            <a:ext cx="489236"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(512)</a:t>
            </a:r>
          </a:p>
        </p:txBody>
      </p:sp>
      <p:sp>
        <p:nvSpPr>
          <p:cNvPr id="40" name="TextBox 39">
            <a:extLst>
              <a:ext uri="{FF2B5EF4-FFF2-40B4-BE49-F238E27FC236}">
                <a16:creationId xmlns:a16="http://schemas.microsoft.com/office/drawing/2014/main" id="{3320FFA1-FFFD-4661-8102-3482AB61AD71}"/>
              </a:ext>
            </a:extLst>
          </p:cNvPr>
          <p:cNvSpPr txBox="1"/>
          <p:nvPr/>
        </p:nvSpPr>
        <p:spPr>
          <a:xfrm>
            <a:off x="3692388" y="1045277"/>
            <a:ext cx="583814"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Conv()</a:t>
            </a:r>
          </a:p>
        </p:txBody>
      </p:sp>
      <p:sp>
        <p:nvSpPr>
          <p:cNvPr id="41" name="TextBox 40">
            <a:extLst>
              <a:ext uri="{FF2B5EF4-FFF2-40B4-BE49-F238E27FC236}">
                <a16:creationId xmlns:a16="http://schemas.microsoft.com/office/drawing/2014/main" id="{9C173D62-2C5C-4AB1-9458-DF274898A948}"/>
              </a:ext>
            </a:extLst>
          </p:cNvPr>
          <p:cNvSpPr txBox="1"/>
          <p:nvPr/>
        </p:nvSpPr>
        <p:spPr>
          <a:xfrm>
            <a:off x="4706771" y="1006861"/>
            <a:ext cx="442750"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Bn()</a:t>
            </a:r>
          </a:p>
        </p:txBody>
      </p:sp>
      <p:pic>
        <p:nvPicPr>
          <p:cNvPr id="42" name="Picture 41">
            <a:extLst>
              <a:ext uri="{FF2B5EF4-FFF2-40B4-BE49-F238E27FC236}">
                <a16:creationId xmlns:a16="http://schemas.microsoft.com/office/drawing/2014/main" id="{78FA7455-19A1-472E-83F2-4FBCA2A12EDF}"/>
              </a:ext>
            </a:extLst>
          </p:cNvPr>
          <p:cNvPicPr>
            <a:picLocks noChangeAspect="1"/>
          </p:cNvPicPr>
          <p:nvPr/>
        </p:nvPicPr>
        <p:blipFill>
          <a:blip r:embed="rId3"/>
          <a:stretch>
            <a:fillRect/>
          </a:stretch>
        </p:blipFill>
        <p:spPr>
          <a:xfrm>
            <a:off x="376696" y="1296675"/>
            <a:ext cx="1264207" cy="1718177"/>
          </a:xfrm>
          <a:prstGeom prst="rect">
            <a:avLst/>
          </a:prstGeom>
        </p:spPr>
      </p:pic>
      <p:pic>
        <p:nvPicPr>
          <p:cNvPr id="43" name="Picture 42">
            <a:extLst>
              <a:ext uri="{FF2B5EF4-FFF2-40B4-BE49-F238E27FC236}">
                <a16:creationId xmlns:a16="http://schemas.microsoft.com/office/drawing/2014/main" id="{1ABCB89A-5BAB-44C5-B8D2-F64368BBE705}"/>
              </a:ext>
            </a:extLst>
          </p:cNvPr>
          <p:cNvPicPr>
            <a:picLocks noChangeAspect="1"/>
          </p:cNvPicPr>
          <p:nvPr/>
        </p:nvPicPr>
        <p:blipFill>
          <a:blip r:embed="rId4"/>
          <a:stretch>
            <a:fillRect/>
          </a:stretch>
        </p:blipFill>
        <p:spPr>
          <a:xfrm>
            <a:off x="2037016" y="3698640"/>
            <a:ext cx="1097410" cy="1582230"/>
          </a:xfrm>
          <a:prstGeom prst="rect">
            <a:avLst/>
          </a:prstGeom>
        </p:spPr>
      </p:pic>
      <p:cxnSp>
        <p:nvCxnSpPr>
          <p:cNvPr id="44" name="Straight Arrow Connector 43">
            <a:extLst>
              <a:ext uri="{FF2B5EF4-FFF2-40B4-BE49-F238E27FC236}">
                <a16:creationId xmlns:a16="http://schemas.microsoft.com/office/drawing/2014/main" id="{2D6D8D50-5916-41B4-B65E-197EBBB65430}"/>
              </a:ext>
            </a:extLst>
          </p:cNvPr>
          <p:cNvCxnSpPr>
            <a:cxnSpLocks/>
            <a:stCxn id="43" idx="0"/>
          </p:cNvCxnSpPr>
          <p:nvPr/>
        </p:nvCxnSpPr>
        <p:spPr>
          <a:xfrm flipV="1">
            <a:off x="2585721" y="3501755"/>
            <a:ext cx="0" cy="1968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nector: Elbow 67">
            <a:extLst>
              <a:ext uri="{FF2B5EF4-FFF2-40B4-BE49-F238E27FC236}">
                <a16:creationId xmlns:a16="http://schemas.microsoft.com/office/drawing/2014/main" id="{00F9FEFE-8276-40CA-93BB-373575ACA0BA}"/>
              </a:ext>
            </a:extLst>
          </p:cNvPr>
          <p:cNvCxnSpPr>
            <a:cxnSpLocks/>
            <a:endCxn id="17" idx="0"/>
          </p:cNvCxnSpPr>
          <p:nvPr/>
        </p:nvCxnSpPr>
        <p:spPr>
          <a:xfrm>
            <a:off x="7298773" y="1753803"/>
            <a:ext cx="896874" cy="2144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1516B06B-B437-4A5C-BBB3-402138E28C8C}"/>
              </a:ext>
            </a:extLst>
          </p:cNvPr>
          <p:cNvCxnSpPr>
            <a:cxnSpLocks/>
          </p:cNvCxnSpPr>
          <p:nvPr/>
        </p:nvCxnSpPr>
        <p:spPr>
          <a:xfrm>
            <a:off x="8314566" y="5317763"/>
            <a:ext cx="0" cy="188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TextBox 99">
            <a:extLst>
              <a:ext uri="{FF2B5EF4-FFF2-40B4-BE49-F238E27FC236}">
                <a16:creationId xmlns:a16="http://schemas.microsoft.com/office/drawing/2014/main" id="{19371F6D-301C-4CE1-81D3-9F95839D760D}"/>
              </a:ext>
            </a:extLst>
          </p:cNvPr>
          <p:cNvSpPr txBox="1"/>
          <p:nvPr/>
        </p:nvSpPr>
        <p:spPr>
          <a:xfrm>
            <a:off x="589466" y="6431942"/>
            <a:ext cx="7891508" cy="307777"/>
          </a:xfrm>
          <a:prstGeom prst="rect">
            <a:avLst/>
          </a:prstGeom>
          <a:noFill/>
        </p:spPr>
        <p:txBody>
          <a:bodyPr wrap="square">
            <a:spAutoFit/>
          </a:bodyPr>
          <a:lstStyle/>
          <a:p>
            <a:pPr algn="ctr"/>
            <a:r>
              <a:rPr lang="en-IN" sz="1400" b="1" dirty="0">
                <a:solidFill>
                  <a:schemeClr val="bg1"/>
                </a:solidFill>
                <a:latin typeface="Times New Roman" panose="02020603050405020304" pitchFamily="18" charset="0"/>
                <a:cs typeface="Times New Roman" panose="02020603050405020304" pitchFamily="18" charset="0"/>
              </a:rPr>
              <a:t>Fig. 2. </a:t>
            </a:r>
            <a:r>
              <a:rPr lang="en-IN" sz="1400" dirty="0">
                <a:solidFill>
                  <a:schemeClr val="bg1"/>
                </a:solidFill>
                <a:latin typeface="Times New Roman" panose="02020603050405020304" pitchFamily="18" charset="0"/>
                <a:cs typeface="Times New Roman" panose="02020603050405020304" pitchFamily="18" charset="0"/>
              </a:rPr>
              <a:t>Mammogram training and testing phase using proposed model architecture</a:t>
            </a:r>
          </a:p>
        </p:txBody>
      </p:sp>
    </p:spTree>
    <p:extLst>
      <p:ext uri="{BB962C8B-B14F-4D97-AF65-F5344CB8AC3E}">
        <p14:creationId xmlns:p14="http://schemas.microsoft.com/office/powerpoint/2010/main" val="97528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BAF82-D2BD-426A-ADEE-7C9E24045FF4}"/>
              </a:ext>
            </a:extLst>
          </p:cNvPr>
          <p:cNvSpPr txBox="1">
            <a:spLocks/>
          </p:cNvSpPr>
          <p:nvPr/>
        </p:nvSpPr>
        <p:spPr>
          <a:xfrm>
            <a:off x="152400" y="228600"/>
            <a:ext cx="8039984" cy="60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200" dirty="0">
                <a:solidFill>
                  <a:schemeClr val="bg1">
                    <a:lumMod val="75000"/>
                    <a:lumOff val="25000"/>
                  </a:schemeClr>
                </a:solidFill>
                <a:latin typeface="Times New Roman" panose="02020603050405020304" pitchFamily="18" charset="0"/>
                <a:cs typeface="Times New Roman" panose="02020603050405020304" pitchFamily="18" charset="0"/>
              </a:rPr>
              <a:t>4. Experimental results</a:t>
            </a:r>
          </a:p>
        </p:txBody>
      </p:sp>
      <p:sp>
        <p:nvSpPr>
          <p:cNvPr id="5" name="TextBox 4">
            <a:extLst>
              <a:ext uri="{FF2B5EF4-FFF2-40B4-BE49-F238E27FC236}">
                <a16:creationId xmlns:a16="http://schemas.microsoft.com/office/drawing/2014/main" id="{14F2A8AD-A7B0-4E36-95DE-889DDDF8FF1E}"/>
              </a:ext>
            </a:extLst>
          </p:cNvPr>
          <p:cNvSpPr txBox="1"/>
          <p:nvPr/>
        </p:nvSpPr>
        <p:spPr>
          <a:xfrm flipH="1">
            <a:off x="685800" y="914400"/>
            <a:ext cx="7620000" cy="4585871"/>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4.1. Result analysis:</a:t>
            </a:r>
          </a:p>
          <a:p>
            <a:endParaRPr lang="en-US"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	4.1.1. Findings</a:t>
            </a: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We consider the mammogram image dataset (BUSI) [10], which consists of 410 malignant and 130 non-malignant images collected from the dataset [10] and 209 malignant and 133 non-malignant pre-masked images to calculate the performance of mammogram classification and detection algorithm using a convolutional approach. The size, colour, and format of breast tumor images in the dataset [10] are similar in nature, whereas the resolutions of the images are different. The format of the mammogram images are ‘.png’ by nature.</a:t>
            </a:r>
          </a:p>
          <a:p>
            <a:pPr lvl="2" algn="just"/>
            <a:endParaRPr lang="en-US" sz="1600" dirty="0">
              <a:solidFill>
                <a:schemeClr val="bg1"/>
              </a:solidFill>
              <a:latin typeface="Times New Roman" panose="02020603050405020304" pitchFamily="18" charset="0"/>
              <a:cs typeface="Times New Roman" panose="02020603050405020304" pitchFamily="18" charset="0"/>
            </a:endParaRPr>
          </a:p>
          <a:p>
            <a:pPr marL="1200150" lvl="2"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We have applied our algorithm in the python environment, version 3.8, with the hardware configuration of the Intel Core i3 5th Generation processor,4GB DDR3 primary memory (RAM), and an integrated graphics card. Anaconda as a distributor of Python version 3.8 is used. jupyter notebook version 6.3.0 as an open web interface is used as a programming platform for the implementation of our algorithm.</a:t>
            </a:r>
          </a:p>
        </p:txBody>
      </p:sp>
    </p:spTree>
    <p:extLst>
      <p:ext uri="{BB962C8B-B14F-4D97-AF65-F5344CB8AC3E}">
        <p14:creationId xmlns:p14="http://schemas.microsoft.com/office/powerpoint/2010/main" val="3632883323"/>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543</TotalTime>
  <Words>2013</Words>
  <Application>Microsoft Office PowerPoint</Application>
  <PresentationFormat>On-screen Show (4:3)</PresentationFormat>
  <Paragraphs>221</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Cambria Math</vt:lpstr>
      <vt:lpstr>Courier New</vt:lpstr>
      <vt:lpstr>Franklin Gothic Book</vt:lpstr>
      <vt:lpstr>Franklin Gothic Demi</vt:lpstr>
      <vt:lpstr>Times New Roman</vt:lpstr>
      <vt:lpstr>Wingdings</vt:lpstr>
      <vt:lpstr>Theme1</vt:lpstr>
      <vt:lpstr>PowerPoint Presentation</vt:lpstr>
      <vt:lpstr>PowerPoint Presentation</vt:lpstr>
      <vt:lpstr>1. Introduction</vt:lpstr>
      <vt:lpstr>2. 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Conclusion &amp; Future scope</vt:lpstr>
      <vt:lpstr>6. 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Detection using CNN</dc:title>
  <dc:creator>C.UNNIKANNAN</dc:creator>
  <cp:lastModifiedBy>Tirtharaj Sinha</cp:lastModifiedBy>
  <cp:revision>30</cp:revision>
  <dcterms:created xsi:type="dcterms:W3CDTF">2021-12-17T12:50:43Z</dcterms:created>
  <dcterms:modified xsi:type="dcterms:W3CDTF">2021-12-27T13:48:27Z</dcterms:modified>
</cp:coreProperties>
</file>